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activeX/activeX2.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57" r:id="rId27"/>
    <p:sldId id="284" r:id="rId28"/>
    <p:sldId id="258" r:id="rId29"/>
    <p:sldId id="25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C648779-7448-4191-846D-20D765BCC9D6}" type="datetimeFigureOut">
              <a:rPr lang="en-US" smtClean="0"/>
              <a:t>10/21/2013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B433AED-072A-4D84-B688-0635578066F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648779-7448-4191-846D-20D765BCC9D6}" type="datetimeFigureOut">
              <a:rPr lang="en-US" smtClean="0"/>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33AED-072A-4D84-B688-0635578066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648779-7448-4191-846D-20D765BCC9D6}" type="datetimeFigureOut">
              <a:rPr lang="en-US" smtClean="0"/>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33AED-072A-4D84-B688-0635578066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648779-7448-4191-846D-20D765BCC9D6}" type="datetimeFigureOut">
              <a:rPr lang="en-US" smtClean="0"/>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33AED-072A-4D84-B688-0635578066F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C648779-7448-4191-846D-20D765BCC9D6}" type="datetimeFigureOut">
              <a:rPr lang="en-US" smtClean="0"/>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33AED-072A-4D84-B688-0635578066F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C648779-7448-4191-846D-20D765BCC9D6}" type="datetimeFigureOut">
              <a:rPr lang="en-US" smtClean="0"/>
              <a:t>10/21/2013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33AED-072A-4D84-B688-0635578066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C648779-7448-4191-846D-20D765BCC9D6}" type="datetimeFigureOut">
              <a:rPr lang="en-US" smtClean="0"/>
              <a:t>10/21/2013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433AED-072A-4D84-B688-0635578066F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C648779-7448-4191-846D-20D765BCC9D6}" type="datetimeFigureOut">
              <a:rPr lang="en-US" smtClean="0"/>
              <a:t>10/21/2013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433AED-072A-4D84-B688-0635578066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648779-7448-4191-846D-20D765BCC9D6}" type="datetimeFigureOut">
              <a:rPr lang="en-US" smtClean="0"/>
              <a:t>10/21/2013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433AED-072A-4D84-B688-0635578066F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C648779-7448-4191-846D-20D765BCC9D6}" type="datetimeFigureOut">
              <a:rPr lang="en-US" smtClean="0"/>
              <a:t>10/21/2013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33AED-072A-4D84-B688-0635578066F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C648779-7448-4191-846D-20D765BCC9D6}" type="datetimeFigureOut">
              <a:rPr lang="en-US" smtClean="0"/>
              <a:t>10/21/2013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B433AED-072A-4D84-B688-0635578066FE}"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C648779-7448-4191-846D-20D765BCC9D6}" type="datetimeFigureOut">
              <a:rPr lang="en-US" smtClean="0"/>
              <a:t>10/21/2013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B433AED-072A-4D84-B688-0635578066FE}"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 Id="rId4" Type="http://schemas.openxmlformats.org/officeDocument/2006/relationships/hyperlink" Target="https://www.youtube.com/watch?v=XQ4owd3yQ_4" TargetMode="Externa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hyperlink" Target="http://www.bbc.co.uk/news/uk-england-cornwall-15720219" TargetMode="External"/><Relationship Id="rId2" Type="http://schemas.openxmlformats.org/officeDocument/2006/relationships/hyperlink" Target="http://www.bbc.co.uk/news/business-14248426"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Evolution of Surfing</a:t>
            </a:r>
            <a:endParaRPr lang="en-US" dirty="0"/>
          </a:p>
        </p:txBody>
      </p:sp>
      <p:sp>
        <p:nvSpPr>
          <p:cNvPr id="3" name="Subtitle 2"/>
          <p:cNvSpPr>
            <a:spLocks noGrp="1"/>
          </p:cNvSpPr>
          <p:nvPr>
            <p:ph type="subTitle" idx="1"/>
          </p:nvPr>
        </p:nvSpPr>
        <p:spPr/>
        <p:txBody>
          <a:bodyPr/>
          <a:lstStyle/>
          <a:p>
            <a:r>
              <a:rPr lang="en-US" dirty="0" smtClean="0"/>
              <a:t>GNM1136</a:t>
            </a:r>
          </a:p>
          <a:p>
            <a:r>
              <a:rPr lang="en-US" dirty="0" smtClean="0"/>
              <a:t>Science of Forecasting Waves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The History of Surfing From Captain Cook to the Present</a:t>
            </a:r>
            <a:r>
              <a:rPr lang="en-US" sz="3200" dirty="0"/>
              <a:t/>
            </a:r>
            <a:br>
              <a:rPr lang="en-US" sz="3200" dirty="0"/>
            </a:br>
            <a:r>
              <a:rPr lang="en-US" sz="3200" i="1" dirty="0"/>
              <a:t>By Ben Marcus</a:t>
            </a:r>
            <a:endParaRPr lang="en-US" sz="3200" dirty="0"/>
          </a:p>
        </p:txBody>
      </p:sp>
      <p:sp>
        <p:nvSpPr>
          <p:cNvPr id="3" name="Content Placeholder 2"/>
          <p:cNvSpPr>
            <a:spLocks noGrp="1"/>
          </p:cNvSpPr>
          <p:nvPr>
            <p:ph idx="1"/>
          </p:nvPr>
        </p:nvSpPr>
        <p:spPr/>
        <p:txBody>
          <a:bodyPr/>
          <a:lstStyle/>
          <a:p>
            <a:r>
              <a:rPr lang="en-US" dirty="0"/>
              <a:t>The undermining of Hawaiian culture accelerated in 1820, when the first of the Calvinistic Christian missionaries arrived from England and began to convert the Hawaiians from polytheism to the one True </a:t>
            </a:r>
            <a:r>
              <a:rPr lang="en-US" dirty="0" smtClean="0"/>
              <a:t>God</a:t>
            </a:r>
          </a:p>
          <a:p>
            <a:r>
              <a:rPr lang="en-US" dirty="0" smtClean="0"/>
              <a:t>The Hawaiian culture fell apart but surfing remained strong.</a:t>
            </a:r>
            <a:endParaRPr lang="en-US" dirty="0"/>
          </a:p>
        </p:txBody>
      </p:sp>
    </p:spTree>
    <p:extLst>
      <p:ext uri="{BB962C8B-B14F-4D97-AF65-F5344CB8AC3E}">
        <p14:creationId xmlns:p14="http://schemas.microsoft.com/office/powerpoint/2010/main" val="4890808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400" dirty="0"/>
              <a:t>One of the First Known Photographs of a Surfer with his Board, c. 1890. Courtesy Bishop Museum Archive</a:t>
            </a:r>
            <a:r>
              <a:rPr lang="en-US" sz="2400" dirty="0"/>
              <a:t/>
            </a:r>
            <a:br>
              <a:rPr lang="en-US" sz="2400" dirty="0"/>
            </a:br>
            <a:endParaRPr lang="en-US" sz="2400" dirty="0"/>
          </a:p>
        </p:txBody>
      </p:sp>
      <p:pic>
        <p:nvPicPr>
          <p:cNvPr id="7170" name="Picture 2" descr="B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8745" y="1828800"/>
            <a:ext cx="3057525" cy="4883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85644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t>The History of Surfing From Captain Cook to the Present</a:t>
            </a:r>
            <a:r>
              <a:rPr lang="en-US" sz="3200" dirty="0"/>
              <a:t/>
            </a:r>
            <a:br>
              <a:rPr lang="en-US" sz="3200" dirty="0"/>
            </a:br>
            <a:r>
              <a:rPr lang="en-US" sz="3200" i="1" dirty="0"/>
              <a:t>By Ben Marcus</a:t>
            </a:r>
            <a:endParaRPr lang="en-US" sz="3200" dirty="0"/>
          </a:p>
        </p:txBody>
      </p:sp>
      <p:sp>
        <p:nvSpPr>
          <p:cNvPr id="4" name="Content Placeholder 3"/>
          <p:cNvSpPr>
            <a:spLocks noGrp="1"/>
          </p:cNvSpPr>
          <p:nvPr>
            <p:ph idx="1"/>
          </p:nvPr>
        </p:nvSpPr>
        <p:spPr/>
        <p:txBody>
          <a:bodyPr/>
          <a:lstStyle/>
          <a:p>
            <a:r>
              <a:rPr lang="en-US" dirty="0"/>
              <a:t>Fifteen years later, Mark Twain sailed to the Hawaiian Islands and tried surfing, describing it in Chapter XXXII of his 1866 book </a:t>
            </a:r>
            <a:r>
              <a:rPr lang="en-US" i="1" dirty="0"/>
              <a:t>Roughing It</a:t>
            </a:r>
            <a:r>
              <a:rPr lang="en-US" dirty="0"/>
              <a:t>. </a:t>
            </a:r>
            <a:endParaRPr lang="en-US" dirty="0" smtClean="0"/>
          </a:p>
          <a:p>
            <a:r>
              <a:rPr lang="en-US" dirty="0" smtClean="0"/>
              <a:t>"</a:t>
            </a:r>
            <a:r>
              <a:rPr lang="en-US" dirty="0"/>
              <a:t>I tried surf-bathing once, subsequently, but made a failure of it. I got the board placed right and at the right moment, too; but missed the connection myself. The board struck the shore in three-quarters of a second, without any cargo, and I struck the bottom about the same time, with a couple of barrels of water in me." </a:t>
            </a:r>
          </a:p>
          <a:p>
            <a:endParaRPr lang="en-US" dirty="0"/>
          </a:p>
        </p:txBody>
      </p:sp>
    </p:spTree>
    <p:extLst>
      <p:ext uri="{BB962C8B-B14F-4D97-AF65-F5344CB8AC3E}">
        <p14:creationId xmlns:p14="http://schemas.microsoft.com/office/powerpoint/2010/main" val="22700121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The History of Surfing From Captain Cook to the Present</a:t>
            </a:r>
            <a:r>
              <a:rPr lang="en-US" sz="3200" dirty="0"/>
              <a:t/>
            </a:r>
            <a:br>
              <a:rPr lang="en-US" sz="3200" dirty="0"/>
            </a:br>
            <a:r>
              <a:rPr lang="en-US" sz="3200" i="1" dirty="0"/>
              <a:t>By Ben Marcus</a:t>
            </a:r>
            <a:endParaRPr lang="en-US" sz="3200" dirty="0"/>
          </a:p>
        </p:txBody>
      </p:sp>
      <p:sp>
        <p:nvSpPr>
          <p:cNvPr id="3" name="Content Placeholder 2"/>
          <p:cNvSpPr>
            <a:spLocks noGrp="1"/>
          </p:cNvSpPr>
          <p:nvPr>
            <p:ph idx="1"/>
          </p:nvPr>
        </p:nvSpPr>
        <p:spPr/>
        <p:txBody>
          <a:bodyPr/>
          <a:lstStyle/>
          <a:p>
            <a:r>
              <a:rPr lang="en-US" dirty="0"/>
              <a:t>By the turn of the 20th Century, surfing had all but disappeared in the Hawaiian Islands. </a:t>
            </a:r>
            <a:endParaRPr lang="en-US" dirty="0" smtClean="0"/>
          </a:p>
          <a:p>
            <a:r>
              <a:rPr lang="en-US" dirty="0" smtClean="0"/>
              <a:t>Most </a:t>
            </a:r>
            <a:r>
              <a:rPr lang="en-US" dirty="0"/>
              <a:t>of the surfing took place at </a:t>
            </a:r>
            <a:r>
              <a:rPr lang="en-US" dirty="0" err="1"/>
              <a:t>Kalehuawehe</a:t>
            </a:r>
            <a:r>
              <a:rPr lang="en-US" dirty="0"/>
              <a:t> on the south shore of Oahu, with a few surfers at spots on Maui, Kauai and the other islands. </a:t>
            </a:r>
            <a:endParaRPr lang="en-US" dirty="0" smtClean="0"/>
          </a:p>
          <a:p>
            <a:r>
              <a:rPr lang="en-US" dirty="0" smtClean="0"/>
              <a:t>Honolulu </a:t>
            </a:r>
            <a:r>
              <a:rPr lang="en-US" dirty="0"/>
              <a:t>had become Hawai'i's largest city with one out of every four Hawaiians living there, but surfing on the reefs where hundreds had once cavorted was now a rarity.</a:t>
            </a:r>
            <a:endParaRPr lang="en-US" dirty="0"/>
          </a:p>
        </p:txBody>
      </p:sp>
    </p:spTree>
    <p:extLst>
      <p:ext uri="{BB962C8B-B14F-4D97-AF65-F5344CB8AC3E}">
        <p14:creationId xmlns:p14="http://schemas.microsoft.com/office/powerpoint/2010/main" val="10978439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a:t>By the End of the 19th Century Surfing Was its Lowest Ebb. This Lone Hawaiian Surfer at Waikiki Beach Carries One of the Last </a:t>
            </a:r>
            <a:r>
              <a:rPr lang="en-US" sz="2400" dirty="0" err="1"/>
              <a:t>Alaia</a:t>
            </a:r>
            <a:r>
              <a:rPr lang="en-US" sz="2400" dirty="0"/>
              <a:t> Boards to Be Ridden There. Courtesy of Bishop Museum Archive</a:t>
            </a:r>
            <a:r>
              <a:rPr lang="en-US" sz="2400" dirty="0"/>
              <a:t/>
            </a:r>
            <a:br>
              <a:rPr lang="en-US" sz="2400" dirty="0"/>
            </a:br>
            <a:endParaRPr lang="en-US" sz="2400" dirty="0"/>
          </a:p>
        </p:txBody>
      </p:sp>
      <p:pic>
        <p:nvPicPr>
          <p:cNvPr id="8194" name="Picture 2" descr="B15, By the End of the 19th Century Surfing Was its Lowest Ebb.  This Lone Hawaiian Surfer at Waikiki Beach Carries One of the Last Alaia Boards to Be Ridden The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039224"/>
            <a:ext cx="5638800" cy="4138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40220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t>The 1900s: London, Ford, </a:t>
            </a:r>
            <a:r>
              <a:rPr lang="en-US" sz="3200" b="1" dirty="0" err="1"/>
              <a:t>Freeth</a:t>
            </a:r>
            <a:r>
              <a:rPr lang="en-US" sz="3200" b="1" dirty="0"/>
              <a:t>, Duke</a:t>
            </a:r>
            <a:r>
              <a:rPr lang="en-US" sz="3200" dirty="0"/>
              <a:t/>
            </a:r>
            <a:br>
              <a:rPr lang="en-US" sz="3200" dirty="0"/>
            </a:br>
            <a:endParaRPr lang="en-US" sz="3200" dirty="0"/>
          </a:p>
        </p:txBody>
      </p:sp>
      <p:sp>
        <p:nvSpPr>
          <p:cNvPr id="4" name="Content Placeholder 3"/>
          <p:cNvSpPr>
            <a:spLocks noGrp="1"/>
          </p:cNvSpPr>
          <p:nvPr>
            <p:ph idx="1"/>
          </p:nvPr>
        </p:nvSpPr>
        <p:spPr/>
        <p:txBody>
          <a:bodyPr>
            <a:normAutofit fontScale="92500"/>
          </a:bodyPr>
          <a:lstStyle/>
          <a:p>
            <a:r>
              <a:rPr lang="en-US" dirty="0"/>
              <a:t>In 1907, Jack London came to Hawai'i as a literary lion, having already published three best-selling adventure novels: </a:t>
            </a:r>
            <a:r>
              <a:rPr lang="en-US" i="1" dirty="0"/>
              <a:t>The Call of the Wild</a:t>
            </a:r>
            <a:r>
              <a:rPr lang="en-US" dirty="0"/>
              <a:t>,</a:t>
            </a:r>
            <a:r>
              <a:rPr lang="en-US" i="1" dirty="0"/>
              <a:t> The Sea-Wolf</a:t>
            </a:r>
            <a:r>
              <a:rPr lang="en-US" dirty="0"/>
              <a:t> and </a:t>
            </a:r>
            <a:r>
              <a:rPr lang="en-US" i="1" dirty="0"/>
              <a:t>White Fang</a:t>
            </a:r>
            <a:r>
              <a:rPr lang="en-US" dirty="0"/>
              <a:t>. </a:t>
            </a:r>
            <a:endParaRPr lang="en-US" dirty="0" smtClean="0"/>
          </a:p>
          <a:p>
            <a:r>
              <a:rPr lang="en-US" dirty="0"/>
              <a:t>London </a:t>
            </a:r>
            <a:r>
              <a:rPr lang="en-US" dirty="0" smtClean="0"/>
              <a:t>was </a:t>
            </a:r>
            <a:r>
              <a:rPr lang="en-US" dirty="0"/>
              <a:t>introduced to the joy of surfing by Alexander Hume Ford, an eccentric journalist and wanderer. Ford took London surfing, and there London met the most celebrated Waikiki beach boy of the time, a 23-year-old Irish/Hawaiian named George </a:t>
            </a:r>
            <a:r>
              <a:rPr lang="en-US" dirty="0" err="1"/>
              <a:t>Freeth</a:t>
            </a:r>
            <a:r>
              <a:rPr lang="en-US" dirty="0"/>
              <a:t>. </a:t>
            </a:r>
            <a:endParaRPr lang="en-US" dirty="0" smtClean="0"/>
          </a:p>
          <a:p>
            <a:r>
              <a:rPr lang="en-US" dirty="0"/>
              <a:t>One of the boys riding upon the crests of waves was George </a:t>
            </a:r>
            <a:r>
              <a:rPr lang="en-US" dirty="0" err="1"/>
              <a:t>Freeth</a:t>
            </a:r>
            <a:r>
              <a:rPr lang="en-US" dirty="0"/>
              <a:t>, whom London encountered during surf sessions with Alexander Hume Ford.</a:t>
            </a:r>
            <a:endParaRPr lang="en-US" dirty="0"/>
          </a:p>
        </p:txBody>
      </p:sp>
    </p:spTree>
    <p:extLst>
      <p:ext uri="{BB962C8B-B14F-4D97-AF65-F5344CB8AC3E}">
        <p14:creationId xmlns:p14="http://schemas.microsoft.com/office/powerpoint/2010/main" val="41634607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George </a:t>
            </a:r>
            <a:r>
              <a:rPr lang="en-US" dirty="0" err="1"/>
              <a:t>Freeth</a:t>
            </a:r>
            <a:r>
              <a:rPr lang="en-US" dirty="0"/>
              <a:t/>
            </a:r>
            <a:br>
              <a:rPr lang="en-US" dirty="0"/>
            </a:br>
            <a:endParaRPr lang="en-US" dirty="0"/>
          </a:p>
        </p:txBody>
      </p:sp>
      <p:pic>
        <p:nvPicPr>
          <p:cNvPr id="9218" name="Picture 2" descr="Freeth photo 2, to co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3457" y="1828800"/>
            <a:ext cx="1976193" cy="4905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5670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The </a:t>
            </a:r>
            <a:r>
              <a:rPr lang="en-US" sz="3200" dirty="0" err="1"/>
              <a:t>Kahanamoku</a:t>
            </a:r>
            <a:r>
              <a:rPr lang="en-US" sz="3200" dirty="0"/>
              <a:t> Brothers at Waikiki. Courtesy of Bishop Museum Archive</a:t>
            </a:r>
            <a:r>
              <a:rPr lang="en-US" sz="3200" dirty="0"/>
              <a:t/>
            </a:r>
            <a:br>
              <a:rPr lang="en-US" sz="3200" dirty="0"/>
            </a:br>
            <a:endParaRPr lang="en-US" sz="3200" dirty="0"/>
          </a:p>
        </p:txBody>
      </p:sp>
      <p:sp>
        <p:nvSpPr>
          <p:cNvPr id="3" name="Content Placeholder 2"/>
          <p:cNvSpPr>
            <a:spLocks noGrp="1"/>
          </p:cNvSpPr>
          <p:nvPr>
            <p:ph sz="half" idx="1"/>
          </p:nvPr>
        </p:nvSpPr>
        <p:spPr/>
        <p:txBody>
          <a:bodyPr>
            <a:normAutofit fontScale="85000" lnSpcReduction="10000"/>
          </a:bodyPr>
          <a:lstStyle/>
          <a:p>
            <a:r>
              <a:rPr lang="en-US" dirty="0"/>
              <a:t>In 1905, the native Hawaiians began the informal </a:t>
            </a:r>
            <a:r>
              <a:rPr lang="en-US" i="1" dirty="0" err="1"/>
              <a:t>Hui</a:t>
            </a:r>
            <a:r>
              <a:rPr lang="en-US" i="1" dirty="0"/>
              <a:t> </a:t>
            </a:r>
            <a:r>
              <a:rPr lang="en-US" i="1" dirty="0" err="1"/>
              <a:t>Nalu</a:t>
            </a:r>
            <a:r>
              <a:rPr lang="en-US" dirty="0"/>
              <a:t> (surf club), revitalizing native Hawaiian interest in the sport. </a:t>
            </a:r>
            <a:endParaRPr lang="en-US" dirty="0" smtClean="0"/>
          </a:p>
          <a:p>
            <a:r>
              <a:rPr lang="en-US" dirty="0" smtClean="0"/>
              <a:t>The </a:t>
            </a:r>
            <a:r>
              <a:rPr lang="en-US" dirty="0" err="1"/>
              <a:t>Hui</a:t>
            </a:r>
            <a:r>
              <a:rPr lang="en-US" dirty="0"/>
              <a:t> </a:t>
            </a:r>
            <a:r>
              <a:rPr lang="en-US" dirty="0" err="1"/>
              <a:t>Nalu</a:t>
            </a:r>
            <a:r>
              <a:rPr lang="en-US" dirty="0"/>
              <a:t> and the Outrigger Canoe Club began friendly competitions, and by 1911 when the </a:t>
            </a:r>
            <a:r>
              <a:rPr lang="en-US" dirty="0" err="1"/>
              <a:t>Hui</a:t>
            </a:r>
            <a:r>
              <a:rPr lang="en-US" dirty="0"/>
              <a:t> </a:t>
            </a:r>
            <a:r>
              <a:rPr lang="en-US" dirty="0" err="1"/>
              <a:t>Nalu</a:t>
            </a:r>
            <a:r>
              <a:rPr lang="en-US" dirty="0"/>
              <a:t> was formalized there were as many as one hundred surfboards on the beach at Waikiki. </a:t>
            </a:r>
            <a:endParaRPr lang="en-US" dirty="0"/>
          </a:p>
        </p:txBody>
      </p:sp>
      <p:sp>
        <p:nvSpPr>
          <p:cNvPr id="4" name="Content Placeholder 3"/>
          <p:cNvSpPr>
            <a:spLocks noGrp="1"/>
          </p:cNvSpPr>
          <p:nvPr>
            <p:ph sz="half" idx="2"/>
          </p:nvPr>
        </p:nvSpPr>
        <p:spPr/>
        <p:txBody>
          <a:bodyPr>
            <a:normAutofit fontScale="85000" lnSpcReduction="10000"/>
          </a:bodyPr>
          <a:lstStyle/>
          <a:p>
            <a:endParaRPr lang="en-US"/>
          </a:p>
        </p:txBody>
      </p:sp>
      <p:pic>
        <p:nvPicPr>
          <p:cNvPr id="10242" name="Picture 2" descr="B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3048000"/>
            <a:ext cx="4056319"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87947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Duke</a:t>
            </a:r>
            <a:endParaRPr lang="en-US" dirty="0"/>
          </a:p>
        </p:txBody>
      </p:sp>
      <p:sp>
        <p:nvSpPr>
          <p:cNvPr id="3" name="Content Placeholder 2"/>
          <p:cNvSpPr>
            <a:spLocks noGrp="1"/>
          </p:cNvSpPr>
          <p:nvPr>
            <p:ph sz="half" idx="1"/>
          </p:nvPr>
        </p:nvSpPr>
        <p:spPr>
          <a:xfrm>
            <a:off x="457200" y="1920084"/>
            <a:ext cx="4495800" cy="4709315"/>
          </a:xfrm>
        </p:spPr>
        <p:txBody>
          <a:bodyPr>
            <a:normAutofit fontScale="77500" lnSpcReduction="20000"/>
          </a:bodyPr>
          <a:lstStyle/>
          <a:p>
            <a:r>
              <a:rPr lang="en-US" dirty="0"/>
              <a:t>In 1912, Hawaiian beach boy Duke </a:t>
            </a:r>
            <a:r>
              <a:rPr lang="en-US" dirty="0" err="1"/>
              <a:t>Paoa</a:t>
            </a:r>
            <a:r>
              <a:rPr lang="en-US" dirty="0"/>
              <a:t> </a:t>
            </a:r>
            <a:r>
              <a:rPr lang="en-US" dirty="0" err="1"/>
              <a:t>Kahanamoku</a:t>
            </a:r>
            <a:r>
              <a:rPr lang="en-US" dirty="0"/>
              <a:t> was already famous as a surfer and swimmer. </a:t>
            </a:r>
            <a:endParaRPr lang="en-US" dirty="0" smtClean="0"/>
          </a:p>
          <a:p>
            <a:r>
              <a:rPr lang="en-US" dirty="0" smtClean="0"/>
              <a:t>He </a:t>
            </a:r>
            <a:r>
              <a:rPr lang="en-US" dirty="0"/>
              <a:t>was credited with developing the flutter kick to replace the scissor kick in freestyle swimming and was the three-time world record holder in the 100-meter freestyle. </a:t>
            </a:r>
            <a:endParaRPr lang="en-US" dirty="0" smtClean="0"/>
          </a:p>
          <a:p>
            <a:r>
              <a:rPr lang="en-US" dirty="0" smtClean="0"/>
              <a:t>As </a:t>
            </a:r>
            <a:r>
              <a:rPr lang="en-US" dirty="0"/>
              <a:t>a surfer, Duke was one of Hawai'i's best ocean watermen, a beach boy and one of the founders of the </a:t>
            </a:r>
            <a:r>
              <a:rPr lang="en-US" dirty="0" err="1"/>
              <a:t>Hui</a:t>
            </a:r>
            <a:r>
              <a:rPr lang="en-US" dirty="0"/>
              <a:t> </a:t>
            </a:r>
            <a:r>
              <a:rPr lang="en-US" dirty="0" err="1"/>
              <a:t>Nalu</a:t>
            </a:r>
            <a:r>
              <a:rPr lang="en-US" dirty="0"/>
              <a:t> Club. </a:t>
            </a:r>
            <a:endParaRPr lang="en-US" dirty="0" smtClean="0"/>
          </a:p>
          <a:p>
            <a:r>
              <a:rPr lang="en-US" dirty="0" smtClean="0"/>
              <a:t>Duke </a:t>
            </a:r>
            <a:r>
              <a:rPr lang="en-US" dirty="0"/>
              <a:t>was a fine figure of a Polynesian, slim and muscular and built for speed, blessed with extraordinarily long hands and feet. </a:t>
            </a:r>
            <a:endParaRPr lang="en-US" dirty="0"/>
          </a:p>
        </p:txBody>
      </p:sp>
      <p:sp>
        <p:nvSpPr>
          <p:cNvPr id="4" name="Content Placeholder 3"/>
          <p:cNvSpPr>
            <a:spLocks noGrp="1"/>
          </p:cNvSpPr>
          <p:nvPr>
            <p:ph sz="half" idx="2"/>
          </p:nvPr>
        </p:nvSpPr>
        <p:spPr/>
        <p:txBody>
          <a:bodyPr>
            <a:normAutofit fontScale="77500" lnSpcReduction="20000"/>
          </a:bodyPr>
          <a:lstStyle/>
          <a:p>
            <a:r>
              <a:rPr lang="en-US" dirty="0"/>
              <a:t>Duke </a:t>
            </a:r>
            <a:r>
              <a:rPr lang="en-US" dirty="0" err="1"/>
              <a:t>Kahanamoku</a:t>
            </a:r>
            <a:r>
              <a:rPr lang="en-US" dirty="0"/>
              <a:t>, 'Ambassador of Aloha and Surfing to the World.' Courtesy of Bishop Museum Archive</a:t>
            </a:r>
            <a:endParaRPr lang="en-US" dirty="0"/>
          </a:p>
          <a:p>
            <a:pPr marL="0" indent="0">
              <a:buNone/>
            </a:pPr>
            <a:endParaRPr lang="en-US" dirty="0"/>
          </a:p>
        </p:txBody>
      </p:sp>
      <p:pic>
        <p:nvPicPr>
          <p:cNvPr id="11266" name="Picture 2" descr="B17, Duke Kahanamoku, 'Ambassador of Aloha and Surfing to the Wor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2895600"/>
            <a:ext cx="1219200" cy="3551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24880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Duke</a:t>
            </a:r>
            <a:endParaRPr lang="en-US" dirty="0"/>
          </a:p>
        </p:txBody>
      </p:sp>
      <p:sp>
        <p:nvSpPr>
          <p:cNvPr id="6" name="Content Placeholder 5"/>
          <p:cNvSpPr>
            <a:spLocks noGrp="1"/>
          </p:cNvSpPr>
          <p:nvPr>
            <p:ph idx="1"/>
          </p:nvPr>
        </p:nvSpPr>
        <p:spPr/>
        <p:txBody>
          <a:bodyPr/>
          <a:lstStyle/>
          <a:p>
            <a:r>
              <a:rPr lang="en-US" dirty="0"/>
              <a:t>In 1915, Duke was invited by the New South Wales Swimming Association to give a swimming exhibition at the Domain Baths in Sydney. </a:t>
            </a:r>
            <a:endParaRPr lang="en-US" dirty="0" smtClean="0"/>
          </a:p>
          <a:p>
            <a:r>
              <a:rPr lang="en-US" dirty="0"/>
              <a:t>Australians were vaguely aware of surfing at the time, and the ocean-crazed people were thrilled when Duke fashioned an 8' 6" </a:t>
            </a:r>
            <a:r>
              <a:rPr lang="en-US" dirty="0" err="1"/>
              <a:t>alaia</a:t>
            </a:r>
            <a:r>
              <a:rPr lang="en-US" dirty="0"/>
              <a:t> board out of native Australian sugar pine. </a:t>
            </a:r>
            <a:endParaRPr lang="en-US" dirty="0" smtClean="0"/>
          </a:p>
          <a:p>
            <a:r>
              <a:rPr lang="en-US" dirty="0" smtClean="0"/>
              <a:t>Duke </a:t>
            </a:r>
            <a:r>
              <a:rPr lang="en-US" dirty="0"/>
              <a:t>rode the board at Freshwater Beach in Manly in February of 1915 and singlehandedly put Australia on a path to superpower status in the surfing world. </a:t>
            </a:r>
            <a:endParaRPr lang="en-US" dirty="0"/>
          </a:p>
        </p:txBody>
      </p:sp>
      <p:pic>
        <p:nvPicPr>
          <p:cNvPr id="12290" name="Picture 2" descr="Duk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37563"/>
            <a:ext cx="1985379"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7204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The History of Surfing From Captain Cook to the Present</a:t>
            </a:r>
            <a:r>
              <a:rPr lang="en-US" sz="2400" dirty="0"/>
              <a:t/>
            </a:r>
            <a:br>
              <a:rPr lang="en-US" sz="2400" dirty="0"/>
            </a:br>
            <a:r>
              <a:rPr lang="en-US" sz="2400" i="1" dirty="0"/>
              <a:t>By Ben Marcus</a:t>
            </a:r>
            <a:endParaRPr lang="en-US" sz="2400" dirty="0"/>
          </a:p>
        </p:txBody>
      </p:sp>
      <p:sp>
        <p:nvSpPr>
          <p:cNvPr id="3" name="Content Placeholder 2"/>
          <p:cNvSpPr>
            <a:spLocks noGrp="1"/>
          </p:cNvSpPr>
          <p:nvPr>
            <p:ph idx="1"/>
          </p:nvPr>
        </p:nvSpPr>
        <p:spPr/>
        <p:txBody>
          <a:bodyPr/>
          <a:lstStyle/>
          <a:p>
            <a:r>
              <a:rPr lang="en-US" dirty="0"/>
              <a:t>On Captain James Cook's third expedition to the Pacific, his ships, HMS </a:t>
            </a:r>
            <a:r>
              <a:rPr lang="en-US" i="1" dirty="0"/>
              <a:t>Discovery</a:t>
            </a:r>
            <a:r>
              <a:rPr lang="en-US" dirty="0"/>
              <a:t> and </a:t>
            </a:r>
            <a:r>
              <a:rPr lang="en-US" i="1" dirty="0"/>
              <a:t>Resolution</a:t>
            </a:r>
            <a:r>
              <a:rPr lang="en-US" dirty="0"/>
              <a:t>, made the first recorded European visit to Hawai'i in 1778, when they stopped at the western end of the island chain on their way from Tahiti to the northwest coast of North America</a:t>
            </a:r>
            <a:r>
              <a:rPr lang="en-US" dirty="0" smtClean="0"/>
              <a:t>.</a:t>
            </a:r>
          </a:p>
          <a:p>
            <a:r>
              <a:rPr lang="en-US" dirty="0" smtClean="0"/>
              <a:t>Cook was killed by Hawaiians </a:t>
            </a:r>
            <a:endParaRPr lang="en-US" dirty="0"/>
          </a:p>
        </p:txBody>
      </p:sp>
      <p:pic>
        <p:nvPicPr>
          <p:cNvPr id="3074" name="Picture 2" descr="A1, Captain Cook and his ships in Kealakekua Bay, 17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4953000"/>
            <a:ext cx="41529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319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Blake and the first fin</a:t>
            </a:r>
            <a:endParaRPr lang="en-US" dirty="0"/>
          </a:p>
        </p:txBody>
      </p:sp>
      <p:sp>
        <p:nvSpPr>
          <p:cNvPr id="3" name="Content Placeholder 2"/>
          <p:cNvSpPr>
            <a:spLocks noGrp="1"/>
          </p:cNvSpPr>
          <p:nvPr>
            <p:ph idx="1"/>
          </p:nvPr>
        </p:nvSpPr>
        <p:spPr/>
        <p:txBody>
          <a:bodyPr>
            <a:normAutofit fontScale="92500" lnSpcReduction="20000"/>
          </a:bodyPr>
          <a:lstStyle/>
          <a:p>
            <a:r>
              <a:rPr lang="en-US" dirty="0"/>
              <a:t>After George </a:t>
            </a:r>
            <a:r>
              <a:rPr lang="en-US" dirty="0" err="1"/>
              <a:t>Freeth</a:t>
            </a:r>
            <a:r>
              <a:rPr lang="en-US" dirty="0"/>
              <a:t> in 1907 and Duke </a:t>
            </a:r>
            <a:r>
              <a:rPr lang="en-US" dirty="0" err="1"/>
              <a:t>Kahanamoku</a:t>
            </a:r>
            <a:r>
              <a:rPr lang="en-US" dirty="0"/>
              <a:t> through the 1920s, the population of surfers in California grew slowly. </a:t>
            </a:r>
            <a:endParaRPr lang="en-US" dirty="0" smtClean="0"/>
          </a:p>
          <a:p>
            <a:r>
              <a:rPr lang="en-US" dirty="0"/>
              <a:t>S</a:t>
            </a:r>
            <a:r>
              <a:rPr lang="en-US" dirty="0" smtClean="0"/>
              <a:t>urfboards </a:t>
            </a:r>
            <a:r>
              <a:rPr lang="en-US" dirty="0"/>
              <a:t>were mostly made of heavy and unwieldy redwoods and hardwoods with designs adapted from Hawaiian shapes to fit California conditions. </a:t>
            </a:r>
            <a:endParaRPr lang="en-US" dirty="0" smtClean="0"/>
          </a:p>
          <a:p>
            <a:r>
              <a:rPr lang="en-US" dirty="0"/>
              <a:t>By 1928, a Wisconsin-born man named Tom Blake organized the Pacific Coast </a:t>
            </a:r>
            <a:r>
              <a:rPr lang="en-US" dirty="0" err="1"/>
              <a:t>Surfriding</a:t>
            </a:r>
            <a:r>
              <a:rPr lang="en-US" dirty="0"/>
              <a:t> Championships at Corona del Mar. Top surfers from all over California competed for the Tom Blake Trophy from 1928 to 1941, when World War II put an end to the event. </a:t>
            </a:r>
            <a:endParaRPr lang="en-US" dirty="0" smtClean="0"/>
          </a:p>
          <a:p>
            <a:r>
              <a:rPr lang="en-US" dirty="0" smtClean="0"/>
              <a:t>Blake </a:t>
            </a:r>
            <a:r>
              <a:rPr lang="en-US" dirty="0"/>
              <a:t>was also the first photographer to shoot surfing from the water. </a:t>
            </a:r>
            <a:endParaRPr lang="en-US" dirty="0"/>
          </a:p>
        </p:txBody>
      </p:sp>
    </p:spTree>
    <p:extLst>
      <p:ext uri="{BB962C8B-B14F-4D97-AF65-F5344CB8AC3E}">
        <p14:creationId xmlns:p14="http://schemas.microsoft.com/office/powerpoint/2010/main" val="8980886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800" dirty="0"/>
              <a:t>Tom Blake, Important Surfing Pioneer and Creator of the Surfboard Fin. Courtesy of Bishop Museum Archive</a:t>
            </a:r>
            <a:r>
              <a:rPr lang="en-US" sz="2800" dirty="0"/>
              <a:t/>
            </a:r>
            <a:br>
              <a:rPr lang="en-US" sz="2800" dirty="0"/>
            </a:br>
            <a:endParaRPr lang="en-US" sz="2800" dirty="0"/>
          </a:p>
        </p:txBody>
      </p:sp>
      <p:pic>
        <p:nvPicPr>
          <p:cNvPr id="13314" name="Picture 2" descr="B19, Tom Blake, Important Surfing Pioneer and Creator of the Surfboard F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514600"/>
            <a:ext cx="2667000" cy="3390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22519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a:t>Makaha</a:t>
            </a:r>
            <a:r>
              <a:rPr lang="en-US" sz="2800" dirty="0"/>
              <a:t> Pioneers, Rabbit </a:t>
            </a:r>
            <a:r>
              <a:rPr lang="en-US" sz="2800" dirty="0" err="1"/>
              <a:t>Kekai</a:t>
            </a:r>
            <a:r>
              <a:rPr lang="en-US" sz="2800" dirty="0"/>
              <a:t> in Middle, Wally </a:t>
            </a:r>
            <a:r>
              <a:rPr lang="en-US" sz="2800" dirty="0" err="1"/>
              <a:t>Froiseth</a:t>
            </a:r>
            <a:r>
              <a:rPr lang="en-US" sz="2800" dirty="0"/>
              <a:t> on Right</a:t>
            </a:r>
            <a:r>
              <a:rPr lang="en-US" sz="2800" dirty="0"/>
              <a:t/>
            </a:r>
            <a:br>
              <a:rPr lang="en-US" sz="2800" dirty="0"/>
            </a:br>
            <a:endParaRPr lang="en-US" sz="2800" dirty="0"/>
          </a:p>
        </p:txBody>
      </p:sp>
      <p:pic>
        <p:nvPicPr>
          <p:cNvPr id="14338" name="Picture 2" descr="SFL, 25:49.  Makaha pioneers, Rabbit Kekai in middle, Wally Froiseth on rig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2895600"/>
            <a:ext cx="4292599" cy="3219451"/>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SFL, 16:02, The Famous Photo of Makaha that Began an Exodus of Surfers to Hawai'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86001"/>
            <a:ext cx="3578716" cy="2684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2736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Eve Fletcher, circa 1959</a:t>
            </a:r>
            <a:r>
              <a:rPr lang="en-US" dirty="0"/>
              <a:t/>
            </a:r>
            <a:br>
              <a:rPr lang="en-US" dirty="0"/>
            </a:br>
            <a:endParaRPr lang="en-US" dirty="0"/>
          </a:p>
        </p:txBody>
      </p:sp>
      <p:sp>
        <p:nvSpPr>
          <p:cNvPr id="5" name="Content Placeholder 4"/>
          <p:cNvSpPr>
            <a:spLocks noGrp="1"/>
          </p:cNvSpPr>
          <p:nvPr>
            <p:ph idx="1"/>
          </p:nvPr>
        </p:nvSpPr>
        <p:spPr/>
        <p:txBody>
          <a:bodyPr/>
          <a:lstStyle/>
          <a:p>
            <a:r>
              <a:rPr lang="en-US" dirty="0"/>
              <a:t>Unlike in ancient Hawai'i, surfing in the '50s and '60s was primarily a male- dominated sport. In spite of this, Eve Fletcher and </a:t>
            </a:r>
            <a:r>
              <a:rPr lang="en-US" dirty="0" err="1"/>
              <a:t>Anona</a:t>
            </a:r>
            <a:r>
              <a:rPr lang="en-US" dirty="0"/>
              <a:t> Napoleon were two adventurous and pioneering women who challenged the surf alongside the men.</a:t>
            </a:r>
            <a:endParaRPr lang="en-US" dirty="0"/>
          </a:p>
        </p:txBody>
      </p:sp>
      <p:pic>
        <p:nvPicPr>
          <p:cNvPr id="15362" name="Picture 2" descr="SFL, 10:04, Eve Fletcher, circa 19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4343400"/>
            <a:ext cx="2667000" cy="200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7163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Anona</a:t>
            </a:r>
            <a:r>
              <a:rPr lang="en-US" dirty="0"/>
              <a:t> Napoleon, 1961</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Another woman surfing in Hawai'i at the time was </a:t>
            </a:r>
            <a:r>
              <a:rPr lang="en-US" dirty="0" err="1"/>
              <a:t>Anona</a:t>
            </a:r>
            <a:r>
              <a:rPr lang="en-US" dirty="0"/>
              <a:t> Napoleon, the daughter of a celebrated Hawaiian surfing family who inherited the Hawaiian talent for canoe racing and riding waves. </a:t>
            </a:r>
            <a:endParaRPr lang="en-US" dirty="0" smtClean="0"/>
          </a:p>
          <a:p>
            <a:r>
              <a:rPr lang="en-US" dirty="0" smtClean="0"/>
              <a:t>Napoleon </a:t>
            </a:r>
            <a:r>
              <a:rPr lang="en-US" dirty="0"/>
              <a:t>was a world-class competitor in both surfing and kayaking who was temporarily paralyzed in a diving accident, but her competitive spirit and indomitable spirit enabled a miracle recovery. </a:t>
            </a:r>
            <a:endParaRPr lang="en-US" dirty="0" smtClean="0"/>
          </a:p>
          <a:p>
            <a:r>
              <a:rPr lang="en-US" dirty="0" smtClean="0"/>
              <a:t>A </a:t>
            </a:r>
            <a:r>
              <a:rPr lang="en-US" dirty="0"/>
              <a:t>year after her accident, in 1961, she won the women's division of the </a:t>
            </a:r>
            <a:r>
              <a:rPr lang="en-US" dirty="0" err="1"/>
              <a:t>Makaha</a:t>
            </a:r>
            <a:r>
              <a:rPr lang="en-US" dirty="0"/>
              <a:t> International Surfing Championships. </a:t>
            </a:r>
            <a:endParaRPr lang="en-US" dirty="0"/>
          </a:p>
        </p:txBody>
      </p:sp>
      <p:pic>
        <p:nvPicPr>
          <p:cNvPr id="16386" name="Picture 2" descr="SFL 8:17, Anona Napoleon, 19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0"/>
            <a:ext cx="2667000" cy="200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08223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err="1"/>
              <a:t>Gidget</a:t>
            </a:r>
            <a:r>
              <a:rPr lang="en-US" b="1" dirty="0"/>
              <a:t> and the Era of Modern Surfing</a:t>
            </a:r>
            <a:endParaRPr lang="en-US" dirty="0"/>
          </a:p>
        </p:txBody>
      </p:sp>
      <p:sp>
        <p:nvSpPr>
          <p:cNvPr id="3" name="Content Placeholder 2"/>
          <p:cNvSpPr>
            <a:spLocks noGrp="1"/>
          </p:cNvSpPr>
          <p:nvPr>
            <p:ph idx="1"/>
          </p:nvPr>
        </p:nvSpPr>
        <p:spPr/>
        <p:txBody>
          <a:bodyPr/>
          <a:lstStyle/>
          <a:p>
            <a:r>
              <a:rPr lang="en-US" i="1" dirty="0" err="1"/>
              <a:t>Gidget</a:t>
            </a:r>
            <a:r>
              <a:rPr lang="en-US" dirty="0"/>
              <a:t> the movie brought surfing to international attention for the first time. </a:t>
            </a:r>
            <a:endParaRPr lang="en-US" dirty="0" smtClean="0"/>
          </a:p>
          <a:p>
            <a:r>
              <a:rPr lang="en-US" dirty="0" smtClean="0"/>
              <a:t>Then </a:t>
            </a:r>
            <a:r>
              <a:rPr lang="en-US" dirty="0"/>
              <a:t>came the Beach Blanket Bingo movies, the driving surf guitar of Dick Dale, the sweet surf harmonies of the Beach Boys, and, by the mid-sixties, everybody was going surfing. </a:t>
            </a:r>
            <a:endParaRPr lang="en-US" dirty="0"/>
          </a:p>
        </p:txBody>
      </p:sp>
      <p:pic>
        <p:nvPicPr>
          <p:cNvPr id="17410" name="Picture 2" descr="SFL, 32:22, Gidget First Introduced Surfing to a Broad International Audie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4495800"/>
            <a:ext cx="2667000" cy="200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9629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1026" name="ShockwaveFlash1" r:id="rId2" imgW="9142857" imgH="6857143"/>
        </mc:Choice>
        <mc:Fallback>
          <p:control name="ShockwaveFlash1" r:id="rId2" imgW="9142857" imgH="6857143">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pic>
        <p:nvPicPr>
          <p:cNvPr id="18434" name="Picture 2" descr="http://forgingfutures.com/wp-content/uploads/2013/02/surf.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35400" y="1676400"/>
            <a:ext cx="5080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eg;base64,/9j/4AAQSkZJRgABAQAAAQABAAD/2wCEAAkGBhQSERUUExMVFRUWFxcXGRgYGBgcHBgXGBgXGBYYGBgXHCYeGBokGRcUHy8gIycpLCwsFx4xNTAqNSYrLCkBCQoKDgwOGg8PGiwlHyQsLCksKSwsLCwsLCwsLCwsLCwsLCwsLCwsLCwsLCwsLCwsLCwsLCksLCwsLCwsLCwsLP/AABEIALgBEgMBIgACEQEDEQH/xAAcAAACAgMBAQAAAAAAAAAAAAADBAIFAAEGBwj/xAA9EAABAwIEAwYEBAUEAgMBAAABAAIRAyEEEjFBBVFhBiJxgZGhEzKx8ELB0eEUUmJyggcjkvEWwmOiskP/xAAaAQADAQEBAQAAAAAAAAAAAAABAgMABAUG/8QAKREAAgICAQQBBAMAAwAAAAAAAAECEQMhMQQSQVETIjJhgXGh8BSx4f/aAAwDAQACEQMRAD8Ap6XFHC0DyVifiuEhsjqPpzS3DMC4OEfT9V19HO0DMvp8jjB6R4+NOS2zn8JxBzbFsnp+atcLx4R8hlOVMY3NZozaaa/qmKOFYb1Ms8gFCUovlFEn4YGlxZrge4balToYl5PcNvvpCeo1qTbNb6rH45sw0SoNrwh/5YSi924U8fgM7dL+CynWkcvNMfxxHJRbadofTWylwuDdTdJYfGP0Vi3jDW6gjyTtLHkmCFt1ds6ALSn3P6kBKlpgcJxxriRceKeDgVRcRw4Li76LWGxJsASs8SauIFladM6DKIVDxPAtkmXCeqoW8YruxwoZ2ubneCGgZmtFgXGbRY87K9xvD6vPP4JMEl3OmVzwcEm92S4IAyYnz1V7TfOy5Oi4sdcEGd01U7a4enU+Earc4F27jkDAiemqfPDdk8M70i9rC6MylyhVOF4zTqiWPDosY1B5Eag+Kdp4rZRcXRW1ew2Kwhc0ifouR4p2ZrXy02lp5Fs+6674saFSqVzCbFlnj4FnCM+Tz9vZp2hDmGPxDu9bhVXEeEPpmSyGnRwuD4Fep0q82cB5INSnSqNcyGunULrj1sk9o55dPFrTPJqOALjAHirJnZAuE5oHr9hde7soxsmmXNPjIVHxDFvpgsN5tbl+S611DyfYyPxKH3I5fHcCfTcR8wG40KrXUFe1nOPP9vzSj8Ou2MnWzllFeCpdRUA0i6snUEJ9BU7hO1or6jJKE6mrA4c8lp+BcG5spy6TFvVG0amVhYoFidfRQnU1gpihYhlqaLFAsU3EdSFsqxHyLFPtH7j0zD4JrTO/PkYVhSeTabLdKtzGlimWFumUT4BedKV8nYtcB3FrhBieqXo4DkQfVN0qTTtCYphvIqHdXA1WLM4UNS4W9EsMLHVW/wAMH8Puf1U2tbsPVL8jA4ormVABdqkCE+aW4HsovpSNEvejbRA1w5sWahPwoMkPP3zhT/heiLSojQjzWtLgFt8iVF8fMMw5JfjHEm0aNSoGfI0kDmdGjzcQFbfwo5+sJHjvZ3+Jw76IflLgIMWBa4OE9JAlZzRoxlavg5/shhSxhfM1HQXO3JJJN+pXTHGu3C4eo7E4EgVaTw0CPiMJcx3+Q+hg9EjX7TYv4lR1PEw1uUhrqbIIcNCMoNr7hefg6hY49mSLv3+z2Or6R5Z/Jgkqda9Uv/B3tv28OFBpsaXVDIDjGVpgT1c5stsBF9dQuI7M9k3Ymu5jjmdd0Tepu653PjdZ2hp18VWpOrMbTnQS4lwc4uL8rrtaTpN4GpEFdb2Lw2WtcOaXEBlQfgqFwyg2gB3yf5WQ6vP3Ptj+jdD0/b9U1/J2XDezdJop/wAOzJUY0teHSMzZIEgmJDhYm9im3U6odDgdtB+YTnDqL6bcmY733uSYkyTcnUzdO0+pPuujp3LHjSkcnVduTK3BmsPThMlmZSp0lsOSuVsCVC78ETvCoMRVeyqZGlrDXkbrpG1zOiPlGqeOVw5ViyxqfDOPp8Ze08xNxN+ouluOupVYc2Q6LiPr1V/xbhIfJptl3SPuVzlbCkEgiCNQV34pQk+5aZw5VKOntFScD92/VBxGDA0Vy3Al0wJjVHo9m6r4gATzMW5rr+ZR5ZFQb4Ryj8OgvoLquJ9malFuZ2WJix91TVMOrQyqStMEouLporsPRhwXRYbiWVzW1BDYgtj2M7Ko+GQZC6LCYllQD4hGbaQPJJmd8opiJU+ylCqKjQ3KXGWuiYkyYHMaLku0/ZN2EcL52O0dEX3BGxXbYbikOyhtxyGtp/JHq8YY9o+KAWGJGuoibrmhlywl7XovLHCa/J5A+kgupro+0HD2U6zhTMsMOaehvHkZVO+kvVjJSVnnyi4uhLIsTPwltEU9Tp0h3QRsNNwSTJ5bWR2Uhe158I8fUIeGnM6NGC/IHTXfb1RcTiGMBNQxAEwJHMnrABMLwmz1u0Mxzh83ymwdeB4nwGiZZT3VfgsR8SHEEAHSNx+ek+KtmHRSloNG2MlEaxRpvj790fqothUTbQtmksajBI2UUbAfDWCkmIW4uAh3G+MVdh0MtIT722SlXEAayjGTYJQoEKxG5CoqvCWP4l8ao0PY3DAuaRILmufBI3gAeyvDXaf+lScT7RUcLiWirOStSLS4XgAkGwv+Lr+rZEu12Nhb71RzPE+CUnVBWqOcKtUl2U7TyMTG0dAunxXA3VOH1KNKmKYqAAGY+Uh2aP7oFzNiqrhGDdjccXuIFGk0MYQR3gN2jYnW8Rpsuu7VY11ChmptmNuTRAnykFeGsU4pzl+j6DJmhPtxwS52Fwz3Fo+JlLouRvtJGx8LXRmsGyoez2MNVpqEkza+17iyuqb16XTSc8Skzx+rxrHlcRgArMh1lDJI6oL8WBsVdRb4OexlrFKobWQm4tsWUm4kTdCmG0Dp1iDG6NUoMfOcAmInprqt1Q03OySbWDjAsile0DjTFqnBAwlzXSOXTxVhhTAH1Wm4Z+oIM6glAqOcDDhpyTuTnpsVRUdpD2OwTa1Mtd5HkeYVLX7HsLDlc7OL3iPDRXGGxOYIjXpIznj0mUlCE9tHm1bCQSCLpd1Mhem18HTfOam0yINhPqqDiHZA60nZrfK6JnkDovSx9ZF6lo4Z9LKO47OZ4fViqJJjx06/VXOM4L8aG03AARBPLcAc/wBlTV8KWkgiCLEcimMBxN1M3khXmm/qgThNL6ZCXafs26hlObOw2mIg6wY81zdSgvQcV2gp1WllRstIv0PMLmhhWOcWDuye6SfYqmHJJRqfJskYt/Sc98BYuld2Rrg/JPUEX8Fit88PYnwy9EsNxeq4ZaNE90jO4uDXOsM0B2szrstM4fVxIL6rmOFrAnI2BDpLgZ0G1zfQBZiO0lHJBqSQMpgal5JM7gtaGiBpbdVvFu0WHZAp03DIy0mCHm4JF50Bjx6LzdIu5HZ4HHU33boGtvFyQA3NBsAYmTO6sxjMnzgxlzbQB1g+y8O/8lqCoao+clpMz3g0AAGCJHQzO8q0xH+ouIdSLGRTc5xJc28NygNawG7YgmZOpUZOLHU/Z7Jh8RTMBrhJi03NibdYRRiQCAbEmADaSTaJ1XjOE7W135IJc8NDDAuWsgggD8UWnoOSscFx2tQLXVYcGuzAuynK9p0GW5EOEtsRe9oSvGMsqPT+K8RFGm552iBB1mNr3kBVGA7YSYdTqNl2VuYE5jEgTYTE2nUaLhsT/qJWqtcHNbJEX0mReBqdQUCp2uqvLM2UNgPiCQHNLgSADIkjnayyxqtiPOr0em0O0hcGk0qjAbF5bYEG5J2naJmeiVd29p7MdrltBNttbmztJ01XmXDsQ+tVDA5xL+6ATzgGIIvHLxXqnZTs38Cmwuyl0Zswmbz3e95adUJwjFWy2GU8vHB0ODc5wl3p+65rtZT74gkExp76XXXgKo49ww1IcJ7o2P5LnwzSnZfNBuFI4ulVqDR5/wCTh+a57ttiiXUA8yRn3mGnJ+YXX4nh5aCSDt0+yuO4zw2pXeK9MGoyk74b2R3m5XGXW+Zjr3Gl+S6eqmpYmkQ6SDWVWP8AZijAc+ajCILHMMAmYynxsuuq4+pdtQ55GXvybRBFucrnezV6LmAGRULoOwzS0eVl0vFaVRjG1MtiQIjoefgvB6Jt9Qk+Nn0XXpLBrn+/An2YcGUqjcwzMc4QSROmUm0gEbwVaDiDokU3Ho0sJ00guB1hc5TqEV2vywKkNeI3juutbofJWdKsyYLQHcgSD9F6XTY/jlPG/dr+GeV1c/kUMy8rf8otDxIAAuD2T/Mx43tciNI3QMbxhjGOcHsJDS4AOBnlYdYQ/wCJa38bm+n1WqmGZUPeFJ/97BPqRK61Fo4e5MVwHGhVqNY4NaTTa8uEwHOeGBuXrMqzrY4UyGvMEkNFjqZjTTQ3KQPAGhwfTYGOEfK5xBy3bIc7Y8kOvh63xM5AIiLSDbNzkfiPoEeWZcFlXxxGhQKOOIOllz3FHuLmzmDGvD95IAMNlu5PSFrD8Qljn5zsS02g6OyyJNiw3/q6BUqK5Byei4PE52ZuSYa8ELiMHxJxpPqAljKeXMT/AFEtEAG9x7jVa4L2pfVxZpNLTTbTzudBmf5b+LT5Fcs8PLTLxyPSOpxfDc12HK76/oq6hWe0lrwZ6Fc3xD/UCrTxL8oY+k1wABEaNaHQ4f1ZtZVtge11HORWLaRLWucCYZ32hxgkzIkSirSpgdPguHY/KCCSO7qdd9VHh/EpflOqliOFsIky5p0O9+o1Co8VRcwyO80chdsc08YxmtAbaZbdoODip/uM+YkAjn18dPRVTuyVQ6FvyyOp/l6H2SOI7VPZABloKlU7T1BlyGQ7QWN505q8I5oxpMjNY5StoRr4Ihwa5pB0gC/7pjhnAW1H5Xl4MbR3XdQRoOVkGvxsvzZwJdMHdpB0++asOzfEIcCTffqOR5ronKaholGEbHv/AB/FCwe2B/Uf0W10IqN2I9Vi8755+v6Ov44/5ny3XxBcSAbEk+MrC4gATZBYESPNYi0lokApsKgFMGEyJsLSrFp7pIJtbcHayssJUs9jnatnMdnnvbDcw0nqVWst428v3TuGcA3x+5+iotkmDaCTAEo2QMGvftebdVF2k7nloAh0xmcZ0Ak/fM6JyR1HYzCUg7473GabpygkTljU8pM2/lje/rHZ3GHEUW1WOEaFt7Eeu0Fed9l8Kx2FNhmcHtBvYkZojq1nuUx2a4k/CPc0lwHzd28tOpaNHQCHRyzbpJx7lo9Tp5/E0vDR6y2d1JUlPjD4aYa8O3BjukAg8vsaKzGMbEmQOcGPXbwN1wSxtHoODI8UrCnQqvcBDKb3n/FpcPouU7CYV3wGPOpb0idzbqSrntfiAeHYotOb/acLdYB9ikuzT3OwrA2x+XaxO8C2q4eobTikXwKoT/SKvtZ/qG+k5lLDMyueJNRwBjvFhDBobtIzG3TdNcZruNCkXkvJgmeZ38Uh/qRwFjG4Wqy2R4peId3mk84LXf8AJWuMwhq4elkucoNhOhOydSa6iKFlGP8AxpNL3/0znjVBkXE+I+p90erxEhoFXKYjK4uh203LYNp32QDhT4RyMA+Wy26o4XAPk2f/AMmV7UoRlJSrfs8KOScYuF69DLagIs8G8wY+rTCjTB3kcnNM+xF/dKHECYJY48iYPucwUmltwGvEX7ufbqNVQSxxlYt//oSR0IjxLQPcIlLtARbP5yHAD+oiCPdIOrNAiT/kPycLoLsRMnuuP9J0HUNNvRZRTNdcFv8A+QA/M1jxzMA+tvVQFbDOdOV9N3NsOHqDMKiqYsOMGf8AmPYOumMEATY9LgekkEe6fsVAUnZbO7NU6zSKdQODokCWF0EES0QDcA3nRU2N7I4mg59Sm672PYc7dnNymHUxAOUATHPmrmmCHQBe1zqDsZbNvGPFODiT2g942Phtyv7jdc7XoumeZY/BVmZTUIh0FxbfLmd3s9rG82tfVbrcfpV31wYBqvDacjRhqUoJOjYptqLv8Vj6dS1WiHH+Yd13jLdfMKmxvZnD1Zc0Nk6NqDK7wFSmRPm0pXjYe8Bw/tp3spe8Q0imBZuskuk2IDYFt1W9q+OVnVRUnI8tYwEbkuefAusyf7ktxTss6mZg0yIA+KczHRGlRgtoLEemirsZxDEUgCQ5gk94GWGRpMlvOx5pZOUfAU1I7zhL6Vak812iWuhrmnKT3QRmvH4heBug1sE/D1G1aPfDTI3joYXAv4g6qDoAJsDEiZByzci2mkdF2PDO2/8ADgU3UxVDqeU5SAQQXAD+7JkM85VoZNAdNnRt7UUa0NqUw0udJB08JEEJfCOAqRSIyl4ibxyE76kKkp4qhiwclRrKmozWzdD18JReEcSdhX5atOWkgyRy3ad1WkloF3yemDAM5ehKxIM7TYeB33aLFwds/wAl7ifNzRaTpoAtNWpmATpoiCl5J0c70YAi0ahDpG3/AEsZA6+P7KRiLKlEmyWp2CeYARc3iPvy0SNJqKwz9U10Qkghp287LVJsT1VjVw4LAWjUaciLc+qrnsLTcEeKzBVOjqOx+JfSfEw0VMrgdjkcZ6QWC/VdHiKtNzw0Oy1GHMy3ztJm20G5jblAK57D4Mvpvym1Sag6yHOaQR+IODR/i9JY3i0PDSMuQnK5tiy5I01aLGNjMckbS5O1ScYpHY0uIfBcWv8AkLz8MNvkDzMDk2TIGxJ2uuq4Rx0TlgeM9BEn8+q8yw2McHZxluCXBpFgZBeBMFl7xp03c4fxH+GIpuz5S4OP8zYiC0H5gNYn63E4pqmdmHqF9suD1nGYVr6T2ZG/7jC0gC12kXiJF1SYDiTaDMziMpqXDbw4kNIbGoafZC4d2hc2jnEVKY1ILiWnXvAiQekeShh8dRxdQGk3K5hl4LPmEEiJ+XvEySBPUxHn5sW034PShq0+GWXb7hxrYJ+U96mW1h1+Ge8P+Jd6IvZwZqVMkzLCDMWJOaIHRXIuIIsRcHrqOoXIlpweLZSM/wANVaRTP8paZydCM1ukciuXKqan6FxfVF4/2Ncf4KQTUYBBubb73C5Ko4A94fT9iV6dQcHtvfYrk+0PAy05mtsTeNF6ODMpJI8jqMNO0cvUx7PxEkf1NDh6T+SlTx9M2lg6QWexQMTVDR8sfT2084QXCkRenM8rfUge67DhuizNSmZHxInk8j/2j0SmIwjtngjYPBd6Gfoq2twoRLGR45o/+hQG0Hj5XsHQOP8A7EFMhXL8D73RbvHn3RHkCc0IuEcHEgZSRtJn0In0Va3H1hAcGujkdfPNPsVYYTFPczNLhGxaCI/ybB8oRbDFpsewvEmt7pzyDYxMeTzfxCbqYwkCXh3+Bbp4mx9EoKr8pOV3+BDv/oSWjyJ8FGs8EZpI5y0MPm1wF1MujdWvJ1IPiD6gwsBc3SLjafeyQdjxmjM2epIPrEH09UU48NtLQeQI/YR6J0a0Nt4g5gIBdpcbHxASrqdIgkN+G46mkYB11Z8pHlKC6uOfoZ/NAfU6gptMDKviXBGOM5Ggj8VOWO0i7DLD5QqunhKtN2doFYAOkAHMJaQczJmwJ0J02XSh90Os1p2gjQ7jwKWWGL40BTkvycti+JtdTpBjbsBDjaXEmfQCAJ6pvFYjJUOSBENtocoDSfMgnzTeO4aHulzc52cLVP8AkB3vAyqqnQdSeHgfGYHAlhsSJu1zb+rZ8lFqePngopKWlyWA4o7kPVaVEMe3wWI/MgdrFs6mD9Uuzmj7eKgmNJUTDZRFoGApN6qqINhGaLCfJRGqmDJ8E1kqHnnuGNQ4T5gGfHu3QKxLvT3iCmMLVBbG5AB8pv7D1QHW13S2CRY9mseGvyumBJEHTc+IgAxzCjxuic7ngW/F0O9tlVtdlcCNQZV9VacuWdLtEbz3h5yfohJaLwk5RoquH49zCA1wF5aT+B3MbQZgjQjwCsa9c1BLy4REGc2RwmGkEzY6OBkjnCrK2Hh2ke4GhHgCFum4th2oBg8nD8M+48glCp0qZc8M7RVsPUFRpNNxMEiS14/lcDby+i9F4XVw2JyvYfgV/mdlGpOrmibgnlBvcLzjD02luoc0/M3cdIH1CYwbX0nB1B4OU908uh/ltzstXk6sHVSxOnwew4bHVmGKzMzdqjNI/qG23JE4pgGYygWhwkEOY4fgqCYNj4gjkVz3Zztn8cBr3BtVtnNdAzfl6FW2IpMbnqUj8KpEEj5bEGcuhtPofOUsal4PXilKpw/ob7O4kvpAmx3HJzSWuB6yE9XyPaQSINtfLVVHZqrmbmztJLnlwH8znHMenemyF2i4M3JmZ3eYkiTrMzrbRcuGHb9Po5+pdNtI47tJg3UKpHdc2bFh70bAt8I5eap240O+QydwbGPz81DGVHTJLnEHUzMeKrsUJvkB8r+IIvtuF6kbrZ4U570OuY1xJvP9JuPYpGtw9hJ/3DMzBIP5yECjxAhwhwmbh4II8wSHDpIKtHvFQQ/K60SYMf2vIkHoR6pu4k0ntISbgXkgNc69oBmfonKHDnAyx9RjxreATvJu2Y67aJatgnNIFOofAkezmRfxbsmTncwEse4g7uLTptUpkbc2HxQch4xSGaFPEOac1QuA5tYSAOZYZ1QxQfvUFv5pI8iRIPmfFVGLq05uKtN24cXTPPPm/LdLV61UAQ+oWiCCXAjwLov4FFMe0dAalTdrTHhMdNUF1IaZY6GCPS0KlPF6jSQXRuO7t4fmE3Q4g+O+MwnlpbSPdMmHQ98No/DB5iEJzzytzQf4s8hrsf2sUMYkkWB8NE1mG/iH9lB9RKnEcx7g/QrTa0fc/VGwlrhHSfpeL7a6q4rcIp1W97uvj5gBryI0I6HyIVJw2Xm41ESLa+V1eNcQIG236JGykYp8leeCVf8A4T1Iueplp+qxWP8AF/0+yxLr0NX5PH2I7BZApuhMMuuRDTCKVI7oZ0RKKdMhJaCuCnh9HHl9DY/UIJci4Q/N1H7p72SapDGGIBj7lHEEXtG/5fVIwnaLu83Q6fuiICr0ocd+vQxBCtcFiw4X1Gv0BsLiNlTxFvJHw7wNyJ1PTwQfAYS7ZD2Kpi4PK49czfEGSPHqkG1DTd/MydCLEeGytKmILzmzBzmwQfDS0bXE6GBzuCphfiCflif3Hv7hKVkvKGKeEY8TTcGPiYnuPjYHVrjyNko1xBOrToQbeSDQDmEiJjbYjfzTtV4fca7T7Anfki0yPfFk/jTAcY/lN7bwCPor/hfbzEUAGVGNrs2LrOj+4fmFQsOxBhFpuI1gtO/3cO+sFah4dROD+l1/vJ3nB/8AUCjTaWsoPAcXOu8EB5uRoLT4bofGu1oq02mnUbMnu/iBje0R4HdeeYioWEllxuo0KhPeA8vvZBY0tlH1c5/cWuJqZrkXO95meYuT4ylX4k6XIP3yQ2YgOBBlrtwf3Us2o9P+09krs2SLEtDgTcEA2+qZpcHpuGZrnUj/AEktk+DoSTnhsyNLz0te0iL6JmniWuBIOvI6dY09kGxiLsJVdb4sOBMEgtmOujj0IlToYSvIJqkbW36wJB2WzWGYOBaZ1bG/lKNWxYOgjUHLOvTLr+aHcFG8S2pTAzDN/bE+bTb/ALSLse2TGSeREGP+Os9FCrxCXAZpPJ0esd1w91qs4luaI6sE28YRTCyXx7ElkHoNJG37hQZjmk3DtIkxHTSxSBxUbEcyb/QSEI127+sz+dk1m2P1a7TcQ6OQQxVJvEfok3Ujq3756hSzOi/t9YTow3Uq2v8ATZEpUTmAETE+IImPQE+qVq4iWt8ybb215i0+alRrX8BbS9iPvwTWY6PAvyti51I6jcAH6eKbZVz2EnpF9p1SVK7GgjRsxuDYbaXn3TWEF8xgHTx++qSy6GBR+7/qtrYdT3ifFYtYx5HTKKHwlw/RSNSVx2O42EzyU3SsEkxOsFk8SOXijVQrdFyHVN0SkEfJN6iNTIlEYYEjUX+iVo7hNNfF/X6FNZztUyL3yZ5/VbY6/wCXNaq0oggyD7KAcjYGqZYYKvlJgX2+kDxH0Vg+pLbgNkgzfwIPTpr6Kk/SEdryYk7boMpDLS7WPkCwkHwQz3TYWOv6oOebaErVN5GvNaL8HPOG7QyaljqR7hFZiAWgXKVbiNBvz5hb/iAbXHP8oOxRF2EYT0n6hHPDwYLZYdLGBPglhWGuhk+HVFfX7h8vLqhYUBxdcw1tQZmzZw1HQ/YQahIAIfe0E7j72PkdkxUOaxBvAzNNyOvNL4jBlonUa9D+h2RGuh9uI0tDo0n6c0SsbaX5z+n6qjpYog6W6/dk4MQZ+VsHf9f1SlO72OtrTrA9NeYKBiJ+bvNnrOvISlamJg6aeG87+XJGbiAR089PoP3RH/JKo9smZnpofKbHxugPxViGkzrrBtteRoN0N9Rp3HLWDZSqFtjJ6XNyBeIG6KDsC7EA2eAdYMA+VoBWnURH3ffmoVA03BM8rf8AY8VAEu5nw1TBN03gfig/f7qRqnYib2/b1QH0NZIGuoW/hj+42G+yyYRt7wWyOgcBrpJcD6+ing6okAgWI706tcRAjoSClA3JERle2RJ68zN7e4TNNjpcIg3ETIJkOty0+nNaxki/Jg2dPMTN45a7fezeHfo7pzB+q5+liIIkGxAJ5O/C6dvxD0lWdLFSSeZjTfU2PWN9xqsULLP1n/FYk8jubvI28liYazzObozAl2lNMNlxF5EmapvNYBJAbpq+XqE6ZDIuCQElFy6IFN1pRQ9MmQkmTJvZEabQoclMJiLGGEZY30np19kDIB83Pb3RXOgDwn1Qn0y6481hU75DA3jqiNPNLmQedrFSNZGybQxTqg2joeo/XqitE2m3MiY6HeElTcNzH6dVLNfl4X8wUo9+ydRsGJB1uN1Jri4QNbSUGFIOLTOsz5xz8kWxdDjTtfp6c9lLMfCZQ2EOgiCAQT9lTxD9b+YS2Y3TZvI+/sLXxPfUE25ax+qkHiANI359ZBQa9TQc9uvNaxlyRfhw1wIME7HylDrEg9I/703W6dUBwPjY84m0oFXESZ2I23vr7oplEr5JNYTBAna2u+2+pU/4bQgnfp0I/YoLKwH0kaj11Rn4mRE+MfcLWwtAsSWiJHmLjwIU2j8Nh0gRqfvzS9apERN9T93UG1yTP3KNjpaGjTjkdLctLaqNHEEOgi5+nXkpuqgi3L71QHmU1ioLXbqQSZsf+kqGZHSDEHQ62vz+4TnDa5BDrEaSfXbnzjdL4t+V828tuiFjpNEqwzU8ocDDu7fQm8dJM25lSo58rXBwBuDMfM2I11tNuiyi74g+WGk98gXIkaW2/VO4OgL03TBmLxAnX9vBYojVTEOFxGa4cJ2uDMcvDaUV+OIFQtBtlc4EzPzAwDryiyTqNDKjW5vmzAzuRYWjfUdSeazG4aH3mTob6nwFtDI8fMphHKfFDA7rzYXG/VYqwVCLTEWuwz53WJrAc9TCKxyE1ylt5rjOxoNmTFJ6Wp3RM/JFMlJXoYe3KFMXQ3ukLVB2qcg06GB9ERL501hxNkyZzzVbJMMmOvottdEkbFCY+H8kSAWzOpK1k2qD14IkWk2QNz9+KG11vBSpOutYFHtRKm+5tJ/Rbpj2WPssc+0+X7I2bkl8SN7e624/sVBtWRBWdFgUSLJUnUnc5B5qGfT70R80+HNBmtoA2sW2hbrVJPTly8ESoJEpUgHp4aIDxd7Jjp49Z8lBzrSb/cI1AZXH9PFbrvYW/Kb8vcxpKNjd2xeiRY6g6/fonaVMEuBaRZIMeALSOZP1jZEdijPp59el+SFjTi3wExNMC08jCTcYPSfJSruJuZ6ogfYCbD2RsaOls1TudYHM+n7ojagBfBmQYjWOnIpR53U6VIuP58+k81rHoHXxbmwzaQZHSbxy1RwQWuc6Ta2sgi5HXdSfgwR80Rz11jTfbdFqPAZdsXDTckaxM7dER00yXCwQ6M0tIJBAEWO4PMX8wnMZiw1wa6QTYGYGUxcz126BKYVgEskZmmeVosen69E1WbnYdJFhprGg9lkESxcOeCzK4NhxjkD3jawgwbckTF4gFpif5he8hwY5pteCQfCUpw8f7kFjRGaYkSPxN9Y94UeIENy5cxnaRYuEHaRIAHi0IjeSzLAdXR0I06fKsQxjj/O3zcZ87arEwpyyk1YsXEjskbB6IwEAbrSxMicglJ0hEByhYsTIlL7qMb13CmKxBWLERaTDOMgc1lOttyWLExBRTtEXPm6nm3WLEDNeA7K872iFlI6jaxWLE1kpRSs1Emeiz4uqxYiwJWba4QZsQj/EI0Mj9VpYlsEogn1CDrCVeAL6fd1ixBlMSthG1DBvoL+AUi6R47rFiCdhlFJi7nX6rGgk81ixEdulZpwg+SnRfvy81ixYPKMq3FtY066gj3RmUwQDJHdzWGkQPvxWLERvAZtHNqJA6m8XJCyrTBacsExvzI/OQsWJkZEauJDiGkQ6DuNJ7zZFrbIAfDgNYkebb+4n1J5RixYeqB1qpFUOmQfxDeQR5Ex6+KPWxBgghpaADO+txPiCfNYsRCxctbuWz4u/IwsWLFrDX5P/2Q=="/>
          <p:cNvSpPr>
            <a:spLocks noChangeAspect="1" noChangeArrowheads="1"/>
          </p:cNvSpPr>
          <p:nvPr/>
        </p:nvSpPr>
        <p:spPr bwMode="auto">
          <a:xfrm>
            <a:off x="0" y="-384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data:image/jpeg;base64,/9j/4AAQSkZJRgABAQAAAQABAAD/2wCEAAkGBhQSERUUExMVFRUWFxcXGRgYGBgcHBgXGBgXGBYYGBgXHCYeGBokGRcUHy8gIycpLCwsFx4xNTAqNSYrLCkBCQoKDgwOGg8PGiwlHyQsLCksKSwsLCwsLCwsLCwsLCwsLCwsLCwsLCwsLCwsLCwsLCwsLCksLCwsLCwsLCwsLP/AABEIALgBEgMBIgACEQEDEQH/xAAcAAACAgMBAQAAAAAAAAAAAAADBAIFAAEGBwj/xAA9EAABAwIEAwYEBAUEAgMBAAABAAIRAyEEEjFBBVFhBiJxgZGhEzKx8ELB0eEUUmJyggcjkvEWwmOiskP/xAAaAQADAQEBAQAAAAAAAAAAAAABAgMABAUG/8QAKREAAgICAQQBBAMAAwAAAAAAAAECEQMhMQQSQVETIjJhgXGh8BSx4f/aAAwDAQACEQMRAD8Ap6XFHC0DyVifiuEhsjqPpzS3DMC4OEfT9V19HO0DMvp8jjB6R4+NOS2zn8JxBzbFsnp+atcLx4R8hlOVMY3NZozaaa/qmKOFYb1Ms8gFCUovlFEn4YGlxZrge4balToYl5PcNvvpCeo1qTbNb6rH45sw0SoNrwh/5YSi924U8fgM7dL+CynWkcvNMfxxHJRbadofTWylwuDdTdJYfGP0Vi3jDW6gjyTtLHkmCFt1ds6ALSn3P6kBKlpgcJxxriRceKeDgVRcRw4Li76LWGxJsASs8SauIFladM6DKIVDxPAtkmXCeqoW8YruxwoZ2ubneCGgZmtFgXGbRY87K9xvD6vPP4JMEl3OmVzwcEm92S4IAyYnz1V7TfOy5Oi4sdcEGd01U7a4enU+Earc4F27jkDAiemqfPDdk8M70i9rC6MylyhVOF4zTqiWPDosY1B5Eag+Kdp4rZRcXRW1ew2Kwhc0ifouR4p2ZrXy02lp5Fs+6674saFSqVzCbFlnj4FnCM+Tz9vZp2hDmGPxDu9bhVXEeEPpmSyGnRwuD4Fep0q82cB5INSnSqNcyGunULrj1sk9o55dPFrTPJqOALjAHirJnZAuE5oHr9hde7soxsmmXNPjIVHxDFvpgsN5tbl+S611DyfYyPxKH3I5fHcCfTcR8wG40KrXUFe1nOPP9vzSj8Ou2MnWzllFeCpdRUA0i6snUEJ9BU7hO1or6jJKE6mrA4c8lp+BcG5spy6TFvVG0amVhYoFidfRQnU1gpihYhlqaLFAsU3EdSFsqxHyLFPtH7j0zD4JrTO/PkYVhSeTabLdKtzGlimWFumUT4BedKV8nYtcB3FrhBieqXo4DkQfVN0qTTtCYphvIqHdXA1WLM4UNS4W9EsMLHVW/wAMH8Puf1U2tbsPVL8jA4ormVABdqkCE+aW4HsovpSNEvejbRA1w5sWahPwoMkPP3zhT/heiLSojQjzWtLgFt8iVF8fMMw5JfjHEm0aNSoGfI0kDmdGjzcQFbfwo5+sJHjvZ3+Jw76IflLgIMWBa4OE9JAlZzRoxlavg5/shhSxhfM1HQXO3JJJN+pXTHGu3C4eo7E4EgVaTw0CPiMJcx3+Q+hg9EjX7TYv4lR1PEw1uUhrqbIIcNCMoNr7hefg6hY49mSLv3+z2Or6R5Z/Jgkqda9Uv/B3tv28OFBpsaXVDIDjGVpgT1c5stsBF9dQuI7M9k3Ymu5jjmdd0Tepu653PjdZ2hp18VWpOrMbTnQS4lwc4uL8rrtaTpN4GpEFdb2Lw2WtcOaXEBlQfgqFwyg2gB3yf5WQ6vP3Ptj+jdD0/b9U1/J2XDezdJop/wAOzJUY0teHSMzZIEgmJDhYm9im3U6odDgdtB+YTnDqL6bcmY733uSYkyTcnUzdO0+pPuujp3LHjSkcnVduTK3BmsPThMlmZSp0lsOSuVsCVC78ETvCoMRVeyqZGlrDXkbrpG1zOiPlGqeOVw5ViyxqfDOPp8Ze08xNxN+ouluOupVYc2Q6LiPr1V/xbhIfJptl3SPuVzlbCkEgiCNQV34pQk+5aZw5VKOntFScD92/VBxGDA0Vy3Al0wJjVHo9m6r4gATzMW5rr+ZR5ZFQb4Ryj8OgvoLquJ9malFuZ2WJix91TVMOrQyqStMEouLporsPRhwXRYbiWVzW1BDYgtj2M7Ko+GQZC6LCYllQD4hGbaQPJJmd8opiJU+ylCqKjQ3KXGWuiYkyYHMaLku0/ZN2EcL52O0dEX3BGxXbYbikOyhtxyGtp/JHq8YY9o+KAWGJGuoibrmhlywl7XovLHCa/J5A+kgupro+0HD2U6zhTMsMOaehvHkZVO+kvVjJSVnnyi4uhLIsTPwltEU9Tp0h3QRsNNwSTJ5bWR2Uhe158I8fUIeGnM6NGC/IHTXfb1RcTiGMBNQxAEwJHMnrABMLwmz1u0Mxzh83ymwdeB4nwGiZZT3VfgsR8SHEEAHSNx+ek+KtmHRSloNG2MlEaxRpvj790fqothUTbQtmksajBI2UUbAfDWCkmIW4uAh3G+MVdh0MtIT722SlXEAayjGTYJQoEKxG5CoqvCWP4l8ao0PY3DAuaRILmufBI3gAeyvDXaf+lScT7RUcLiWirOStSLS4XgAkGwv+Lr+rZEu12Nhb71RzPE+CUnVBWqOcKtUl2U7TyMTG0dAunxXA3VOH1KNKmKYqAAGY+Uh2aP7oFzNiqrhGDdjccXuIFGk0MYQR3gN2jYnW8Rpsuu7VY11ChmptmNuTRAnykFeGsU4pzl+j6DJmhPtxwS52Fwz3Fo+JlLouRvtJGx8LXRmsGyoez2MNVpqEkza+17iyuqb16XTSc8Skzx+rxrHlcRgArMh1lDJI6oL8WBsVdRb4OexlrFKobWQm4tsWUm4kTdCmG0Dp1iDG6NUoMfOcAmInprqt1Q03OySbWDjAsile0DjTFqnBAwlzXSOXTxVhhTAH1Wm4Z+oIM6glAqOcDDhpyTuTnpsVRUdpD2OwTa1Mtd5HkeYVLX7HsLDlc7OL3iPDRXGGxOYIjXpIznj0mUlCE9tHm1bCQSCLpd1Mhem18HTfOam0yINhPqqDiHZA60nZrfK6JnkDovSx9ZF6lo4Z9LKO47OZ4fViqJJjx06/VXOM4L8aG03AARBPLcAc/wBlTV8KWkgiCLEcimMBxN1M3khXmm/qgThNL6ZCXafs26hlObOw2mIg6wY81zdSgvQcV2gp1WllRstIv0PMLmhhWOcWDuye6SfYqmHJJRqfJskYt/Sc98BYuld2Rrg/JPUEX8Fit88PYnwy9EsNxeq4ZaNE90jO4uDXOsM0B2szrstM4fVxIL6rmOFrAnI2BDpLgZ0G1zfQBZiO0lHJBqSQMpgal5JM7gtaGiBpbdVvFu0WHZAp03DIy0mCHm4JF50Bjx6LzdIu5HZ4HHU33boGtvFyQA3NBsAYmTO6sxjMnzgxlzbQB1g+y8O/8lqCoao+clpMz3g0AAGCJHQzO8q0xH+ouIdSLGRTc5xJc28NygNawG7YgmZOpUZOLHU/Z7Jh8RTMBrhJi03NibdYRRiQCAbEmADaSTaJ1XjOE7W135IJc8NDDAuWsgggD8UWnoOSscFx2tQLXVYcGuzAuynK9p0GW5EOEtsRe9oSvGMsqPT+K8RFGm552iBB1mNr3kBVGA7YSYdTqNl2VuYE5jEgTYTE2nUaLhsT/qJWqtcHNbJEX0mReBqdQUCp2uqvLM2UNgPiCQHNLgSADIkjnayyxqtiPOr0em0O0hcGk0qjAbF5bYEG5J2naJmeiVd29p7MdrltBNttbmztJ01XmXDsQ+tVDA5xL+6ATzgGIIvHLxXqnZTs38Cmwuyl0Zswmbz3e95adUJwjFWy2GU8vHB0ODc5wl3p+65rtZT74gkExp76XXXgKo49ww1IcJ7o2P5LnwzSnZfNBuFI4ulVqDR5/wCTh+a57ttiiXUA8yRn3mGnJ+YXX4nh5aCSDt0+yuO4zw2pXeK9MGoyk74b2R3m5XGXW+Zjr3Gl+S6eqmpYmkQ6SDWVWP8AZijAc+ajCILHMMAmYynxsuuq4+pdtQ55GXvybRBFucrnezV6LmAGRULoOwzS0eVl0vFaVRjG1MtiQIjoefgvB6Jt9Qk+Nn0XXpLBrn+/An2YcGUqjcwzMc4QSROmUm0gEbwVaDiDokU3Ho0sJ00guB1hc5TqEV2vywKkNeI3juutbofJWdKsyYLQHcgSD9F6XTY/jlPG/dr+GeV1c/kUMy8rf8otDxIAAuD2T/Mx43tciNI3QMbxhjGOcHsJDS4AOBnlYdYQ/wCJa38bm+n1WqmGZUPeFJ/97BPqRK61Fo4e5MVwHGhVqNY4NaTTa8uEwHOeGBuXrMqzrY4UyGvMEkNFjqZjTTQ3KQPAGhwfTYGOEfK5xBy3bIc7Y8kOvh63xM5AIiLSDbNzkfiPoEeWZcFlXxxGhQKOOIOllz3FHuLmzmDGvD95IAMNlu5PSFrD8Qljn5zsS02g6OyyJNiw3/q6BUqK5Byei4PE52ZuSYa8ELiMHxJxpPqAljKeXMT/AFEtEAG9x7jVa4L2pfVxZpNLTTbTzudBmf5b+LT5Fcs8PLTLxyPSOpxfDc12HK76/oq6hWe0lrwZ6Fc3xD/UCrTxL8oY+k1wABEaNaHQ4f1ZtZVtge11HORWLaRLWucCYZ32hxgkzIkSirSpgdPguHY/KCCSO7qdd9VHh/EpflOqliOFsIky5p0O9+o1Co8VRcwyO80chdsc08YxmtAbaZbdoODip/uM+YkAjn18dPRVTuyVQ6FvyyOp/l6H2SOI7VPZABloKlU7T1BlyGQ7QWN505q8I5oxpMjNY5StoRr4Ihwa5pB0gC/7pjhnAW1H5Xl4MbR3XdQRoOVkGvxsvzZwJdMHdpB0++asOzfEIcCTffqOR5ronKaholGEbHv/AB/FCwe2B/Uf0W10IqN2I9Vi8755+v6Ov44/5ny3XxBcSAbEk+MrC4gATZBYESPNYi0lokApsKgFMGEyJsLSrFp7pIJtbcHayssJUs9jnatnMdnnvbDcw0nqVWst428v3TuGcA3x+5+iotkmDaCTAEo2QMGvftebdVF2k7nloAh0xmcZ0Ak/fM6JyR1HYzCUg7473GabpygkTljU8pM2/lje/rHZ3GHEUW1WOEaFt7Eeu0Fed9l8Kx2FNhmcHtBvYkZojq1nuUx2a4k/CPc0lwHzd28tOpaNHQCHRyzbpJx7lo9Tp5/E0vDR6y2d1JUlPjD4aYa8O3BjukAg8vsaKzGMbEmQOcGPXbwN1wSxtHoODI8UrCnQqvcBDKb3n/FpcPouU7CYV3wGPOpb0idzbqSrntfiAeHYotOb/acLdYB9ikuzT3OwrA2x+XaxO8C2q4eobTikXwKoT/SKvtZ/qG+k5lLDMyueJNRwBjvFhDBobtIzG3TdNcZruNCkXkvJgmeZ38Uh/qRwFjG4Wqy2R4peId3mk84LXf8AJWuMwhq4elkucoNhOhOydSa6iKFlGP8AxpNL3/0znjVBkXE+I+p90erxEhoFXKYjK4uh203LYNp32QDhT4RyMA+Wy26o4XAPk2f/AMmV7UoRlJSrfs8KOScYuF69DLagIs8G8wY+rTCjTB3kcnNM+xF/dKHECYJY48iYPucwUmltwGvEX7ufbqNVQSxxlYt//oSR0IjxLQPcIlLtARbP5yHAD+oiCPdIOrNAiT/kPycLoLsRMnuuP9J0HUNNvRZRTNdcFv8A+QA/M1jxzMA+tvVQFbDOdOV9N3NsOHqDMKiqYsOMGf8AmPYOumMEATY9LgekkEe6fsVAUnZbO7NU6zSKdQODokCWF0EES0QDcA3nRU2N7I4mg59Sm672PYc7dnNymHUxAOUATHPmrmmCHQBe1zqDsZbNvGPFODiT2g942Phtyv7jdc7XoumeZY/BVmZTUIh0FxbfLmd3s9rG82tfVbrcfpV31wYBqvDacjRhqUoJOjYptqLv8Vj6dS1WiHH+Yd13jLdfMKmxvZnD1Zc0Nk6NqDK7wFSmRPm0pXjYe8Bw/tp3spe8Q0imBZuskuk2IDYFt1W9q+OVnVRUnI8tYwEbkuefAusyf7ktxTss6mZg0yIA+KczHRGlRgtoLEemirsZxDEUgCQ5gk94GWGRpMlvOx5pZOUfAU1I7zhL6Vak812iWuhrmnKT3QRmvH4heBug1sE/D1G1aPfDTI3joYXAv4g6qDoAJsDEiZByzci2mkdF2PDO2/8ADgU3UxVDqeU5SAQQXAD+7JkM85VoZNAdNnRt7UUa0NqUw0udJB08JEEJfCOAqRSIyl4ibxyE76kKkp4qhiwclRrKmozWzdD18JReEcSdhX5atOWkgyRy3ad1WkloF3yemDAM5ehKxIM7TYeB33aLFwds/wAl7ifNzRaTpoAtNWpmATpoiCl5J0c70YAi0ahDpG3/AEsZA6+P7KRiLKlEmyWp2CeYARc3iPvy0SNJqKwz9U10Qkghp287LVJsT1VjVw4LAWjUaciLc+qrnsLTcEeKzBVOjqOx+JfSfEw0VMrgdjkcZ6QWC/VdHiKtNzw0Oy1GHMy3ztJm20G5jblAK57D4Mvpvym1Sag6yHOaQR+IODR/i9JY3i0PDSMuQnK5tiy5I01aLGNjMckbS5O1ScYpHY0uIfBcWv8AkLz8MNvkDzMDk2TIGxJ2uuq4Rx0TlgeM9BEn8+q8yw2McHZxluCXBpFgZBeBMFl7xp03c4fxH+GIpuz5S4OP8zYiC0H5gNYn63E4pqmdmHqF9suD1nGYVr6T2ZG/7jC0gC12kXiJF1SYDiTaDMziMpqXDbw4kNIbGoafZC4d2hc2jnEVKY1ILiWnXvAiQekeShh8dRxdQGk3K5hl4LPmEEiJ+XvEySBPUxHn5sW034PShq0+GWXb7hxrYJ+U96mW1h1+Ge8P+Jd6IvZwZqVMkzLCDMWJOaIHRXIuIIsRcHrqOoXIlpweLZSM/wANVaRTP8paZydCM1ukciuXKqan6FxfVF4/2Ncf4KQTUYBBubb73C5Ko4A94fT9iV6dQcHtvfYrk+0PAy05mtsTeNF6ODMpJI8jqMNO0cvUx7PxEkf1NDh6T+SlTx9M2lg6QWexQMTVDR8sfT2084QXCkRenM8rfUge67DhuizNSmZHxInk8j/2j0SmIwjtngjYPBd6Gfoq2twoRLGR45o/+hQG0Hj5XsHQOP8A7EFMhXL8D73RbvHn3RHkCc0IuEcHEgZSRtJn0In0Va3H1hAcGujkdfPNPsVYYTFPczNLhGxaCI/ybB8oRbDFpsewvEmt7pzyDYxMeTzfxCbqYwkCXh3+Bbp4mx9EoKr8pOV3+BDv/oSWjyJ8FGs8EZpI5y0MPm1wF1MujdWvJ1IPiD6gwsBc3SLjafeyQdjxmjM2epIPrEH09UU48NtLQeQI/YR6J0a0Nt4g5gIBdpcbHxASrqdIgkN+G46mkYB11Z8pHlKC6uOfoZ/NAfU6gptMDKviXBGOM5Ggj8VOWO0i7DLD5QqunhKtN2doFYAOkAHMJaQczJmwJ0J02XSh90Os1p2gjQ7jwKWWGL40BTkvycti+JtdTpBjbsBDjaXEmfQCAJ6pvFYjJUOSBENtocoDSfMgnzTeO4aHulzc52cLVP8AkB3vAyqqnQdSeHgfGYHAlhsSJu1zb+rZ8lFqePngopKWlyWA4o7kPVaVEMe3wWI/MgdrFs6mD9Uuzmj7eKgmNJUTDZRFoGApN6qqINhGaLCfJRGqmDJ8E1kqHnnuGNQ4T5gGfHu3QKxLvT3iCmMLVBbG5AB8pv7D1QHW13S2CRY9mseGvyumBJEHTc+IgAxzCjxuic7ngW/F0O9tlVtdlcCNQZV9VacuWdLtEbz3h5yfohJaLwk5RoquH49zCA1wF5aT+B3MbQZgjQjwCsa9c1BLy4REGc2RwmGkEzY6OBkjnCrK2Hh2ke4GhHgCFum4th2oBg8nD8M+48glCp0qZc8M7RVsPUFRpNNxMEiS14/lcDby+i9F4XVw2JyvYfgV/mdlGpOrmibgnlBvcLzjD02luoc0/M3cdIH1CYwbX0nB1B4OU908uh/ltzstXk6sHVSxOnwew4bHVmGKzMzdqjNI/qG23JE4pgGYygWhwkEOY4fgqCYNj4gjkVz3Zztn8cBr3BtVtnNdAzfl6FW2IpMbnqUj8KpEEj5bEGcuhtPofOUsal4PXilKpw/ob7O4kvpAmx3HJzSWuB6yE9XyPaQSINtfLVVHZqrmbmztJLnlwH8znHMenemyF2i4M3JmZ3eYkiTrMzrbRcuGHb9Po5+pdNtI47tJg3UKpHdc2bFh70bAt8I5eap240O+QydwbGPz81DGVHTJLnEHUzMeKrsUJvkB8r+IIvtuF6kbrZ4U570OuY1xJvP9JuPYpGtw9hJ/3DMzBIP5yECjxAhwhwmbh4II8wSHDpIKtHvFQQ/K60SYMf2vIkHoR6pu4k0ntISbgXkgNc69oBmfonKHDnAyx9RjxreATvJu2Y67aJatgnNIFOofAkezmRfxbsmTncwEse4g7uLTptUpkbc2HxQch4xSGaFPEOac1QuA5tYSAOZYZ1QxQfvUFv5pI8iRIPmfFVGLq05uKtN24cXTPPPm/LdLV61UAQ+oWiCCXAjwLov4FFMe0dAalTdrTHhMdNUF1IaZY6GCPS0KlPF6jSQXRuO7t4fmE3Q4g+O+MwnlpbSPdMmHQ98No/DB5iEJzzytzQf4s8hrsf2sUMYkkWB8NE1mG/iH9lB9RKnEcx7g/QrTa0fc/VGwlrhHSfpeL7a6q4rcIp1W97uvj5gBryI0I6HyIVJw2Xm41ESLa+V1eNcQIG236JGykYp8leeCVf8A4T1Iueplp+qxWP8AF/0+yxLr0NX5PH2I7BZApuhMMuuRDTCKVI7oZ0RKKdMhJaCuCnh9HHl9DY/UIJci4Q/N1H7p72SapDGGIBj7lHEEXtG/5fVIwnaLu83Q6fuiICr0ocd+vQxBCtcFiw4X1Gv0BsLiNlTxFvJHw7wNyJ1PTwQfAYS7ZD2Kpi4PK49czfEGSPHqkG1DTd/MydCLEeGytKmILzmzBzmwQfDS0bXE6GBzuCphfiCflif3Hv7hKVkvKGKeEY8TTcGPiYnuPjYHVrjyNko1xBOrToQbeSDQDmEiJjbYjfzTtV4fca7T7Anfki0yPfFk/jTAcY/lN7bwCPor/hfbzEUAGVGNrs2LrOj+4fmFQsOxBhFpuI1gtO/3cO+sFah4dROD+l1/vJ3nB/8AUCjTaWsoPAcXOu8EB5uRoLT4bofGu1oq02mnUbMnu/iBje0R4HdeeYioWEllxuo0KhPeA8vvZBY0tlH1c5/cWuJqZrkXO95meYuT4ylX4k6XIP3yQ2YgOBBlrtwf3Us2o9P+09krs2SLEtDgTcEA2+qZpcHpuGZrnUj/AEktk+DoSTnhsyNLz0te0iL6JmniWuBIOvI6dY09kGxiLsJVdb4sOBMEgtmOujj0IlToYSvIJqkbW36wJB2WzWGYOBaZ1bG/lKNWxYOgjUHLOvTLr+aHcFG8S2pTAzDN/bE+bTb/ALSLse2TGSeREGP+Os9FCrxCXAZpPJ0esd1w91qs4luaI6sE28YRTCyXx7ElkHoNJG37hQZjmk3DtIkxHTSxSBxUbEcyb/QSEI127+sz+dk1m2P1a7TcQ6OQQxVJvEfok3Ujq3756hSzOi/t9YTow3Uq2v8ATZEpUTmAETE+IImPQE+qVq4iWt8ybb215i0+alRrX8BbS9iPvwTWY6PAvyti51I6jcAH6eKbZVz2EnpF9p1SVK7GgjRsxuDYbaXn3TWEF8xgHTx++qSy6GBR+7/qtrYdT3ifFYtYx5HTKKHwlw/RSNSVx2O42EzyU3SsEkxOsFk8SOXijVQrdFyHVN0SkEfJN6iNTIlEYYEjUX+iVo7hNNfF/X6FNZztUyL3yZ5/VbY6/wCXNaq0oggyD7KAcjYGqZYYKvlJgX2+kDxH0Vg+pLbgNkgzfwIPTpr6Kk/SEdryYk7boMpDLS7WPkCwkHwQz3TYWOv6oOebaErVN5GvNaL8HPOG7QyaljqR7hFZiAWgXKVbiNBvz5hb/iAbXHP8oOxRF2EYT0n6hHPDwYLZYdLGBPglhWGuhk+HVFfX7h8vLqhYUBxdcw1tQZmzZw1HQ/YQahIAIfe0E7j72PkdkxUOaxBvAzNNyOvNL4jBlonUa9D+h2RGuh9uI0tDo0n6c0SsbaX5z+n6qjpYog6W6/dk4MQZ+VsHf9f1SlO72OtrTrA9NeYKBiJ+bvNnrOvISlamJg6aeG87+XJGbiAR089PoP3RH/JKo9smZnpofKbHxugPxViGkzrrBtteRoN0N9Rp3HLWDZSqFtjJ6XNyBeIG6KDsC7EA2eAdYMA+VoBWnURH3ffmoVA03BM8rf8AY8VAEu5nw1TBN03gfig/f7qRqnYib2/b1QH0NZIGuoW/hj+42G+yyYRt7wWyOgcBrpJcD6+ing6okAgWI706tcRAjoSClA3JERle2RJ68zN7e4TNNjpcIg3ETIJkOty0+nNaxki/Jg2dPMTN45a7fezeHfo7pzB+q5+liIIkGxAJ5O/C6dvxD0lWdLFSSeZjTfU2PWN9xqsULLP1n/FYk8jubvI28liYazzObozAl2lNMNlxF5EmapvNYBJAbpq+XqE6ZDIuCQElFy6IFN1pRQ9MmQkmTJvZEabQoclMJiLGGEZY30np19kDIB83Pb3RXOgDwn1Qn0y6481hU75DA3jqiNPNLmQedrFSNZGybQxTqg2joeo/XqitE2m3MiY6HeElTcNzH6dVLNfl4X8wUo9+ydRsGJB1uN1Jri4QNbSUGFIOLTOsz5xz8kWxdDjTtfp6c9lLMfCZQ2EOgiCAQT9lTxD9b+YS2Y3TZvI+/sLXxPfUE25ax+qkHiANI359ZBQa9TQc9uvNaxlyRfhw1wIME7HylDrEg9I/703W6dUBwPjY84m0oFXESZ2I23vr7oplEr5JNYTBAna2u+2+pU/4bQgnfp0I/YoLKwH0kaj11Rn4mRE+MfcLWwtAsSWiJHmLjwIU2j8Nh0gRqfvzS9apERN9T93UG1yTP3KNjpaGjTjkdLctLaqNHEEOgi5+nXkpuqgi3L71QHmU1ioLXbqQSZsf+kqGZHSDEHQ62vz+4TnDa5BDrEaSfXbnzjdL4t+V828tuiFjpNEqwzU8ocDDu7fQm8dJM25lSo58rXBwBuDMfM2I11tNuiyi74g+WGk98gXIkaW2/VO4OgL03TBmLxAnX9vBYojVTEOFxGa4cJ2uDMcvDaUV+OIFQtBtlc4EzPzAwDryiyTqNDKjW5vmzAzuRYWjfUdSeazG4aH3mTob6nwFtDI8fMphHKfFDA7rzYXG/VYqwVCLTEWuwz53WJrAc9TCKxyE1ylt5rjOxoNmTFJ6Wp3RM/JFMlJXoYe3KFMXQ3ukLVB2qcg06GB9ERL501hxNkyZzzVbJMMmOvottdEkbFCY+H8kSAWzOpK1k2qD14IkWk2QNz9+KG11vBSpOutYFHtRKm+5tJ/Rbpj2WPssc+0+X7I2bkl8SN7e624/sVBtWRBWdFgUSLJUnUnc5B5qGfT70R80+HNBmtoA2sW2hbrVJPTly8ESoJEpUgHp4aIDxd7Jjp49Z8lBzrSb/cI1AZXH9PFbrvYW/Kb8vcxpKNjd2xeiRY6g6/fonaVMEuBaRZIMeALSOZP1jZEdijPp59el+SFjTi3wExNMC08jCTcYPSfJSruJuZ6ogfYCbD2RsaOls1TudYHM+n7ojagBfBmQYjWOnIpR53U6VIuP58+k81rHoHXxbmwzaQZHSbxy1RwQWuc6Ta2sgi5HXdSfgwR80Rz11jTfbdFqPAZdsXDTckaxM7dER00yXCwQ6M0tIJBAEWO4PMX8wnMZiw1wa6QTYGYGUxcz126BKYVgEskZmmeVosen69E1WbnYdJFhprGg9lkESxcOeCzK4NhxjkD3jawgwbckTF4gFpif5he8hwY5pteCQfCUpw8f7kFjRGaYkSPxN9Y94UeIENy5cxnaRYuEHaRIAHi0IjeSzLAdXR0I06fKsQxjj/O3zcZ87arEwpyyk1YsXEjskbB6IwEAbrSxMicglJ0hEByhYsTIlL7qMb13CmKxBWLERaTDOMgc1lOttyWLExBRTtEXPm6nm3WLEDNeA7K872iFlI6jaxWLE1kpRSs1Emeiz4uqxYiwJWba4QZsQj/EI0Mj9VpYlsEogn1CDrCVeAL6fd1ixBlMSthG1DBvoL+AUi6R47rFiCdhlFJi7nX6rGgk81ixEdulZpwg+SnRfvy81ixYPKMq3FtY066gj3RmUwQDJHdzWGkQPvxWLERvAZtHNqJA6m8XJCyrTBacsExvzI/OQsWJkZEauJDiGkQ6DuNJ7zZFrbIAfDgNYkebb+4n1J5RixYeqB1qpFUOmQfxDeQR5Ex6+KPWxBgghpaADO+txPiCfNYsRCxctbuWz4u/IwsWLFrDX5P/2Q=="/>
          <p:cNvSpPr>
            <a:spLocks noChangeAspect="1" noChangeArrowheads="1"/>
          </p:cNvSpPr>
          <p:nvPr/>
        </p:nvSpPr>
        <p:spPr bwMode="auto">
          <a:xfrm>
            <a:off x="152400" y="-2317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8440" name="Picture 8" descr="http://1.bp.blogspot.com/_MaAOBzpXQsQ/TIbhKin2OII/AAAAAAAAADs/epdsl5iJwzw/s1600/Mimi_surf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451" y="2438400"/>
            <a:ext cx="4674006" cy="313213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914400" y="5570538"/>
            <a:ext cx="4572000" cy="369332"/>
          </a:xfrm>
          <a:prstGeom prst="rect">
            <a:avLst/>
          </a:prstGeom>
          <a:noFill/>
        </p:spPr>
        <p:txBody>
          <a:bodyPr wrap="square" rtlCol="0">
            <a:spAutoFit/>
          </a:bodyPr>
          <a:lstStyle/>
          <a:p>
            <a:r>
              <a:rPr lang="en-US" dirty="0" smtClean="0">
                <a:hlinkClick r:id="rId4"/>
              </a:rPr>
              <a:t>Kelly Slater Surfing on a Table</a:t>
            </a:r>
            <a:endParaRPr lang="en-US" dirty="0"/>
          </a:p>
        </p:txBody>
      </p:sp>
    </p:spTree>
    <p:extLst>
      <p:ext uri="{BB962C8B-B14F-4D97-AF65-F5344CB8AC3E}">
        <p14:creationId xmlns:p14="http://schemas.microsoft.com/office/powerpoint/2010/main" val="28136633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2050" name="ShockwaveFlash1" r:id="rId2" imgW="9142857" imgH="6857143"/>
        </mc:Choice>
        <mc:Fallback>
          <p:control name="ShockwaveFlash1" r:id="rId2" imgW="9142857" imgH="6857143">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BBC News</a:t>
            </a:r>
            <a:endParaRPr lang="en-US" dirty="0"/>
          </a:p>
        </p:txBody>
      </p:sp>
      <p:sp>
        <p:nvSpPr>
          <p:cNvPr id="3" name="Content Placeholder 2"/>
          <p:cNvSpPr>
            <a:spLocks noGrp="1"/>
          </p:cNvSpPr>
          <p:nvPr>
            <p:ph idx="1"/>
          </p:nvPr>
        </p:nvSpPr>
        <p:spPr/>
        <p:txBody>
          <a:bodyPr/>
          <a:lstStyle/>
          <a:p>
            <a:r>
              <a:rPr lang="en-US" b="1" dirty="0" smtClean="0">
                <a:hlinkClick r:id="rId2"/>
              </a:rPr>
              <a:t>How surfing became a global lifestyle industry</a:t>
            </a:r>
            <a:endParaRPr lang="en-US" b="1" dirty="0" smtClean="0"/>
          </a:p>
          <a:p>
            <a:pPr>
              <a:buNone/>
            </a:pPr>
            <a:r>
              <a:rPr lang="en-US" dirty="0" smtClean="0"/>
              <a:t>		By Helen </a:t>
            </a:r>
            <a:r>
              <a:rPr lang="en-US" dirty="0" err="1" smtClean="0"/>
              <a:t>Soteriou</a:t>
            </a:r>
            <a:r>
              <a:rPr lang="en-US" dirty="0" smtClean="0"/>
              <a:t> 'Surf City', Santa Cruz</a:t>
            </a:r>
          </a:p>
          <a:p>
            <a:pPr>
              <a:buNone/>
            </a:pPr>
            <a:endParaRPr lang="en-US" dirty="0" smtClean="0"/>
          </a:p>
          <a:p>
            <a:pPr>
              <a:buNone/>
            </a:pPr>
            <a:r>
              <a:rPr lang="en-US" b="1" dirty="0" smtClean="0">
                <a:hlinkClick r:id="rId3"/>
              </a:rPr>
              <a:t>Newquay dog surfer becomes internet hit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The History of Surfing From Captain Cook to the Present</a:t>
            </a:r>
            <a:r>
              <a:rPr lang="en-US" sz="2400" dirty="0"/>
              <a:t/>
            </a:r>
            <a:br>
              <a:rPr lang="en-US" sz="2400" dirty="0"/>
            </a:br>
            <a:r>
              <a:rPr lang="en-US" sz="2400" i="1" dirty="0"/>
              <a:t>By Ben Marcus</a:t>
            </a:r>
            <a:endParaRPr lang="en-US" sz="2400" dirty="0"/>
          </a:p>
        </p:txBody>
      </p:sp>
      <p:sp>
        <p:nvSpPr>
          <p:cNvPr id="3" name="Content Placeholder 2"/>
          <p:cNvSpPr>
            <a:spLocks noGrp="1"/>
          </p:cNvSpPr>
          <p:nvPr>
            <p:ph idx="1"/>
          </p:nvPr>
        </p:nvSpPr>
        <p:spPr/>
        <p:txBody>
          <a:bodyPr/>
          <a:lstStyle/>
          <a:p>
            <a:r>
              <a:rPr lang="en-US" dirty="0"/>
              <a:t>Lieutenant James King was made First Lieutenant</a:t>
            </a:r>
            <a:endParaRPr lang="en-US" dirty="0" smtClean="0"/>
          </a:p>
          <a:p>
            <a:r>
              <a:rPr lang="en-US" dirty="0" smtClean="0"/>
              <a:t>After </a:t>
            </a:r>
            <a:r>
              <a:rPr lang="en-US" dirty="0"/>
              <a:t>Cook's death in 1779 but before the </a:t>
            </a:r>
            <a:r>
              <a:rPr lang="en-US" i="1" dirty="0"/>
              <a:t>Discovery</a:t>
            </a:r>
            <a:r>
              <a:rPr lang="en-US" dirty="0"/>
              <a:t> and </a:t>
            </a:r>
            <a:r>
              <a:rPr lang="en-US" i="1" dirty="0"/>
              <a:t>Resolution</a:t>
            </a:r>
            <a:r>
              <a:rPr lang="en-US" dirty="0"/>
              <a:t> returned to England, Lt. King devoted two full pages to a description of surfboard riding, as practiced by the locals at Kealakekua Bay on the Kona coast of the Big Island. His following entry is the earliest written account of surfing. </a:t>
            </a:r>
            <a:endParaRPr lang="en-US" dirty="0"/>
          </a:p>
        </p:txBody>
      </p:sp>
      <p:pic>
        <p:nvPicPr>
          <p:cNvPr id="4098" name="Picture 2" descr="A6, Early artistic representation of surfing in Hawai'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4572000"/>
            <a:ext cx="2667000" cy="2047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23991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Sport of Kings" -- An Ancient Hawaiian Tradition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a:t>By 1779, riding waves lying down or standing on long, hardwood surfboards was an integral part of Hawaiian culture. </a:t>
            </a:r>
            <a:endParaRPr lang="en-US" dirty="0" smtClean="0"/>
          </a:p>
          <a:p>
            <a:r>
              <a:rPr lang="en-US" dirty="0" smtClean="0"/>
              <a:t>Surfboard </a:t>
            </a:r>
            <a:r>
              <a:rPr lang="en-US" dirty="0"/>
              <a:t>riding was as layered into the society, religion and myth of the islands as baseball is to the modern United States. </a:t>
            </a:r>
            <a:endParaRPr lang="en-US" dirty="0" smtClean="0"/>
          </a:p>
          <a:p>
            <a:r>
              <a:rPr lang="en-US" dirty="0" smtClean="0"/>
              <a:t>Chiefs </a:t>
            </a:r>
            <a:r>
              <a:rPr lang="en-US" dirty="0"/>
              <a:t>demonstrated their mastery by their skill in the surf, and commoners made themselves famous (and infamous) by the way they handled themselves in the ocean</a:t>
            </a:r>
            <a:r>
              <a:rPr lang="en-US" dirty="0" smtClean="0"/>
              <a:t>.</a:t>
            </a:r>
          </a:p>
          <a:p>
            <a:r>
              <a:rPr lang="en-US" dirty="0" smtClean="0"/>
              <a:t>Anthropologists </a:t>
            </a:r>
            <a:r>
              <a:rPr lang="en-US" dirty="0"/>
              <a:t>can only guess at the origin and evolution of wave-riding and surfboard construction in Polynesian culture, since there's no certainty about the timeline and movements of the Polynesians.</a:t>
            </a:r>
            <a:endParaRPr lang="en-US" dirty="0"/>
          </a:p>
        </p:txBody>
      </p:sp>
    </p:spTree>
    <p:extLst>
      <p:ext uri="{BB962C8B-B14F-4D97-AF65-F5344CB8AC3E}">
        <p14:creationId xmlns:p14="http://schemas.microsoft.com/office/powerpoint/2010/main" val="4082187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t>Early Explorers Found 'The Hawaiian Sport of Surf Playing' to Be a National Pastime. Courtesy Bishop Museum Archive</a:t>
            </a:r>
            <a:endParaRPr lang="en-US" sz="3200" dirty="0"/>
          </a:p>
        </p:txBody>
      </p:sp>
      <p:pic>
        <p:nvPicPr>
          <p:cNvPr id="5122" name="Picture 2" descr="B2, Early Explorers Found 'The Hawaiian Sport of Surf Playing' to Be a National Pasti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352800"/>
            <a:ext cx="3810000" cy="285750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B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057400"/>
            <a:ext cx="4152900" cy="3228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04405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800" b="1" dirty="0"/>
              <a:t>The History of Surfing From Captain Cook to the Present</a:t>
            </a:r>
            <a:r>
              <a:rPr lang="en-US" sz="2800" dirty="0"/>
              <a:t/>
            </a:r>
            <a:br>
              <a:rPr lang="en-US" sz="2800" dirty="0"/>
            </a:br>
            <a:r>
              <a:rPr lang="en-US" sz="2800" i="1" dirty="0"/>
              <a:t>By Ben Marcus</a:t>
            </a:r>
            <a:endParaRPr lang="en-US" sz="2800" dirty="0"/>
          </a:p>
        </p:txBody>
      </p:sp>
      <p:sp>
        <p:nvSpPr>
          <p:cNvPr id="4" name="Content Placeholder 3"/>
          <p:cNvSpPr>
            <a:spLocks noGrp="1"/>
          </p:cNvSpPr>
          <p:nvPr>
            <p:ph idx="1"/>
          </p:nvPr>
        </p:nvSpPr>
        <p:spPr/>
        <p:txBody>
          <a:bodyPr>
            <a:normAutofit fontScale="85000" lnSpcReduction="20000"/>
          </a:bodyPr>
          <a:lstStyle/>
          <a:p>
            <a:r>
              <a:rPr lang="en-US" dirty="0"/>
              <a:t>the first Polynesians arrived in the Hawaiian Islands in the fourth century A.D</a:t>
            </a:r>
            <a:r>
              <a:rPr lang="en-US" dirty="0" smtClean="0"/>
              <a:t>.</a:t>
            </a:r>
          </a:p>
          <a:p>
            <a:r>
              <a:rPr lang="en-US" dirty="0"/>
              <a:t>The Polynesians who made it to Hawai'i also brought their customs with them, including playing in the surf on </a:t>
            </a:r>
            <a:r>
              <a:rPr lang="en-US" i="1" dirty="0" err="1"/>
              <a:t>paipo</a:t>
            </a:r>
            <a:r>
              <a:rPr lang="en-US" dirty="0"/>
              <a:t> (belly) boards. Although Tahitians are said to have occasionally stood on their boards, the art of surfing upright on long boards was certainly perfected if not invented in Hawai'i. </a:t>
            </a:r>
            <a:endParaRPr lang="en-US" dirty="0" smtClean="0"/>
          </a:p>
          <a:p>
            <a:r>
              <a:rPr lang="en-US" dirty="0"/>
              <a:t>When Captain Cook arrived in Hawai'i, surfing was deeply rooted in many centuries of Hawaiian legend and culture. Place names had been bestowed because of legendary surfing incidents. </a:t>
            </a:r>
            <a:endParaRPr lang="en-US" dirty="0" smtClean="0"/>
          </a:p>
          <a:p>
            <a:r>
              <a:rPr lang="en-US" dirty="0" smtClean="0"/>
              <a:t>The </a:t>
            </a:r>
            <a:r>
              <a:rPr lang="en-US" i="1" dirty="0"/>
              <a:t>kahuna</a:t>
            </a:r>
            <a:r>
              <a:rPr lang="en-US" dirty="0"/>
              <a:t> (experts) intoned special chants to christen new surfboards, to bring the surf up and to give courage to the men and women who challenged the big waves. Hawaiians had no written language until the </a:t>
            </a:r>
            <a:r>
              <a:rPr lang="en-US" i="1" dirty="0" err="1"/>
              <a:t>haole</a:t>
            </a:r>
            <a:r>
              <a:rPr lang="en-US" dirty="0"/>
              <a:t> (white-skinned people) arrived</a:t>
            </a:r>
            <a:endParaRPr lang="en-US" dirty="0"/>
          </a:p>
        </p:txBody>
      </p:sp>
    </p:spTree>
    <p:extLst>
      <p:ext uri="{BB962C8B-B14F-4D97-AF65-F5344CB8AC3E}">
        <p14:creationId xmlns:p14="http://schemas.microsoft.com/office/powerpoint/2010/main" val="9597287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The History of Surfing From Captain Cook to the Present</a:t>
            </a:r>
            <a:r>
              <a:rPr lang="en-US" sz="3200" dirty="0"/>
              <a:t/>
            </a:r>
            <a:br>
              <a:rPr lang="en-US" sz="3200" dirty="0"/>
            </a:br>
            <a:r>
              <a:rPr lang="en-US" sz="3200" i="1" dirty="0"/>
              <a:t>By Ben Marcus</a:t>
            </a:r>
            <a:endParaRPr lang="en-US" sz="3200" dirty="0"/>
          </a:p>
        </p:txBody>
      </p:sp>
      <p:sp>
        <p:nvSpPr>
          <p:cNvPr id="3" name="Content Placeholder 2"/>
          <p:cNvSpPr>
            <a:spLocks noGrp="1"/>
          </p:cNvSpPr>
          <p:nvPr>
            <p:ph idx="1"/>
          </p:nvPr>
        </p:nvSpPr>
        <p:spPr/>
        <p:txBody>
          <a:bodyPr>
            <a:normAutofit fontScale="92500" lnSpcReduction="20000"/>
          </a:bodyPr>
          <a:lstStyle/>
          <a:p>
            <a:r>
              <a:rPr lang="en-US" dirty="0"/>
              <a:t>Before contact with Cook's crew, Hawai'i was ruled by a code of </a:t>
            </a:r>
            <a:r>
              <a:rPr lang="en-US" i="1" dirty="0" err="1"/>
              <a:t>kapu</a:t>
            </a:r>
            <a:r>
              <a:rPr lang="en-US" dirty="0"/>
              <a:t> (taboos) which regulated almost everything: where to eat; how to grow food; how to predict weather; how to build a canoe; how to build a surfboard; how to predict when the surf would be good, or convince the Gods to make it good. </a:t>
            </a:r>
            <a:endParaRPr lang="en-US" dirty="0" smtClean="0"/>
          </a:p>
          <a:p>
            <a:r>
              <a:rPr lang="en-US" dirty="0" smtClean="0"/>
              <a:t>Hawaiian </a:t>
            </a:r>
            <a:r>
              <a:rPr lang="en-US" dirty="0"/>
              <a:t>society was distinctly stratified into royal and common classes, and these taboos extended into the surf zone. </a:t>
            </a:r>
            <a:endParaRPr lang="en-US" dirty="0" smtClean="0"/>
          </a:p>
          <a:p>
            <a:r>
              <a:rPr lang="en-US" dirty="0" smtClean="0"/>
              <a:t>There </a:t>
            </a:r>
            <a:r>
              <a:rPr lang="en-US" dirty="0"/>
              <a:t>were reefs and beaches where the </a:t>
            </a:r>
            <a:r>
              <a:rPr lang="en-US" i="1" dirty="0" err="1"/>
              <a:t>ali'i</a:t>
            </a:r>
            <a:r>
              <a:rPr lang="en-US" dirty="0"/>
              <a:t> (chiefs) surfed and reefs and beaches where the commoners surfed. Commoners generally rode waves on </a:t>
            </a:r>
            <a:r>
              <a:rPr lang="en-US" i="1" dirty="0" err="1"/>
              <a:t>paipo</a:t>
            </a:r>
            <a:r>
              <a:rPr lang="en-US" dirty="0"/>
              <a:t> (prone) and </a:t>
            </a:r>
            <a:r>
              <a:rPr lang="en-US" i="1" dirty="0" err="1"/>
              <a:t>alaia</a:t>
            </a:r>
            <a:r>
              <a:rPr lang="en-US" dirty="0"/>
              <a:t> (stand up) boards as long as 12 feet, while the </a:t>
            </a:r>
            <a:r>
              <a:rPr lang="en-US" i="1" dirty="0" err="1"/>
              <a:t>ali'i</a:t>
            </a:r>
            <a:r>
              <a:rPr lang="en-US" dirty="0"/>
              <a:t> rode waves on </a:t>
            </a:r>
            <a:r>
              <a:rPr lang="en-US" i="1" dirty="0" err="1"/>
              <a:t>olo</a:t>
            </a:r>
            <a:r>
              <a:rPr lang="en-US" dirty="0"/>
              <a:t> boards that were as long as 24 feet. </a:t>
            </a:r>
            <a:endParaRPr lang="en-US" dirty="0"/>
          </a:p>
        </p:txBody>
      </p:sp>
    </p:spTree>
    <p:extLst>
      <p:ext uri="{BB962C8B-B14F-4D97-AF65-F5344CB8AC3E}">
        <p14:creationId xmlns:p14="http://schemas.microsoft.com/office/powerpoint/2010/main" val="5806320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219200"/>
            <a:ext cx="8305800" cy="1143000"/>
          </a:xfrm>
        </p:spPr>
        <p:txBody>
          <a:bodyPr>
            <a:normAutofit fontScale="90000"/>
          </a:bodyPr>
          <a:lstStyle/>
          <a:p>
            <a:r>
              <a:rPr lang="en-US" dirty="0"/>
              <a:t>Kamehameha at </a:t>
            </a:r>
            <a:r>
              <a:rPr lang="en-US" dirty="0" err="1"/>
              <a:t>Kamakahonu</a:t>
            </a:r>
            <a:r>
              <a:rPr lang="en-US" dirty="0"/>
              <a:t> by Herb Kane</a:t>
            </a:r>
            <a:br>
              <a:rPr lang="en-US" dirty="0"/>
            </a:br>
            <a:endParaRPr lang="en-US" dirty="0"/>
          </a:p>
        </p:txBody>
      </p:sp>
      <p:pic>
        <p:nvPicPr>
          <p:cNvPr id="6146" name="Picture 2" descr="K3, Kamehameha at Kamakahonu by Herb Ka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131" y="2009862"/>
            <a:ext cx="6569869" cy="385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5830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800" b="1" dirty="0"/>
              <a:t>The History of Surfing From Captain Cook to the Present</a:t>
            </a:r>
            <a:r>
              <a:rPr lang="en-US" sz="2800" dirty="0"/>
              <a:t/>
            </a:r>
            <a:br>
              <a:rPr lang="en-US" sz="2800" dirty="0"/>
            </a:br>
            <a:r>
              <a:rPr lang="en-US" sz="2800" i="1" dirty="0"/>
              <a:t>By Ben Marcus</a:t>
            </a:r>
            <a:endParaRPr lang="en-US" sz="2800" dirty="0"/>
          </a:p>
        </p:txBody>
      </p:sp>
      <p:sp>
        <p:nvSpPr>
          <p:cNvPr id="4" name="Content Placeholder 3"/>
          <p:cNvSpPr>
            <a:spLocks noGrp="1"/>
          </p:cNvSpPr>
          <p:nvPr>
            <p:ph idx="1"/>
          </p:nvPr>
        </p:nvSpPr>
        <p:spPr/>
        <p:txBody>
          <a:bodyPr>
            <a:normAutofit fontScale="92500" lnSpcReduction="10000"/>
          </a:bodyPr>
          <a:lstStyle/>
          <a:p>
            <a:r>
              <a:rPr lang="en-US" dirty="0" smtClean="0"/>
              <a:t>Hawai'i </a:t>
            </a:r>
            <a:r>
              <a:rPr lang="en-US" dirty="0"/>
              <a:t>and Hawaiian surfing fell into decline for more than 150 </a:t>
            </a:r>
            <a:r>
              <a:rPr lang="en-US" dirty="0" smtClean="0"/>
              <a:t>years around 1778. </a:t>
            </a:r>
            <a:r>
              <a:rPr lang="en-US" dirty="0"/>
              <a:t>European contact was not good for Hawai'i. After the publication of Cook's and King's journals, Hawai'i became the central Pacific destination of choice for captains, brigands, adventurers, missionaries and other opportunists. </a:t>
            </a:r>
            <a:endParaRPr lang="en-US" dirty="0" smtClean="0"/>
          </a:p>
          <a:p>
            <a:r>
              <a:rPr lang="en-US" dirty="0" smtClean="0"/>
              <a:t>The </a:t>
            </a:r>
            <a:r>
              <a:rPr lang="en-US" i="1" dirty="0" err="1"/>
              <a:t>haole</a:t>
            </a:r>
            <a:r>
              <a:rPr lang="en-US" dirty="0"/>
              <a:t> brought new technologies, languages and Gods, along with vices and diseases that ravaged a society that had evolved over more than a millennium. </a:t>
            </a:r>
          </a:p>
          <a:p>
            <a:r>
              <a:rPr lang="en-US" i="1" dirty="0" err="1"/>
              <a:t>Haole</a:t>
            </a:r>
            <a:r>
              <a:rPr lang="en-US" dirty="0"/>
              <a:t> and Hawaiian cultures were thrown together in swift collision at the end of the 18th century, and within the first 20 years of the 19th century, Hawai'i was changed forever.</a:t>
            </a:r>
            <a:endParaRPr lang="en-US" dirty="0"/>
          </a:p>
        </p:txBody>
      </p:sp>
    </p:spTree>
    <p:extLst>
      <p:ext uri="{BB962C8B-B14F-4D97-AF65-F5344CB8AC3E}">
        <p14:creationId xmlns:p14="http://schemas.microsoft.com/office/powerpoint/2010/main" val="38190020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59</TotalTime>
  <Words>1770</Words>
  <Application>Microsoft Office PowerPoint</Application>
  <PresentationFormat>On-screen Show (4:3)</PresentationFormat>
  <Paragraphs>82</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Evolution of Surfing</vt:lpstr>
      <vt:lpstr>The History of Surfing From Captain Cook to the Present By Ben Marcus</vt:lpstr>
      <vt:lpstr>The History of Surfing From Captain Cook to the Present By Ben Marcus</vt:lpstr>
      <vt:lpstr>"The Sport of Kings" -- An Ancient Hawaiian Tradition</vt:lpstr>
      <vt:lpstr>Early Explorers Found 'The Hawaiian Sport of Surf Playing' to Be a National Pastime. Courtesy Bishop Museum Archive</vt:lpstr>
      <vt:lpstr>The History of Surfing From Captain Cook to the Present By Ben Marcus</vt:lpstr>
      <vt:lpstr>The History of Surfing From Captain Cook to the Present By Ben Marcus</vt:lpstr>
      <vt:lpstr>Kamehameha at Kamakahonu by Herb Kane </vt:lpstr>
      <vt:lpstr>The History of Surfing From Captain Cook to the Present By Ben Marcus</vt:lpstr>
      <vt:lpstr>The History of Surfing From Captain Cook to the Present By Ben Marcus</vt:lpstr>
      <vt:lpstr>One of the First Known Photographs of a Surfer with his Board, c. 1890. Courtesy Bishop Museum Archive </vt:lpstr>
      <vt:lpstr>The History of Surfing From Captain Cook to the Present By Ben Marcus</vt:lpstr>
      <vt:lpstr>The History of Surfing From Captain Cook to the Present By Ben Marcus</vt:lpstr>
      <vt:lpstr>By the End of the 19th Century Surfing Was its Lowest Ebb. This Lone Hawaiian Surfer at Waikiki Beach Carries One of the Last Alaia Boards to Be Ridden There. Courtesy of Bishop Museum Archive </vt:lpstr>
      <vt:lpstr>The 1900s: London, Ford, Freeth, Duke </vt:lpstr>
      <vt:lpstr>George Freeth </vt:lpstr>
      <vt:lpstr>The Kahanamoku Brothers at Waikiki. Courtesy of Bishop Museum Archive </vt:lpstr>
      <vt:lpstr>Duke</vt:lpstr>
      <vt:lpstr>Duke</vt:lpstr>
      <vt:lpstr>Blake and the first fin</vt:lpstr>
      <vt:lpstr>Tom Blake, Important Surfing Pioneer and Creator of the Surfboard Fin. Courtesy of Bishop Museum Archive </vt:lpstr>
      <vt:lpstr>Makaha Pioneers, Rabbit Kekai in Middle, Wally Froiseth on Right </vt:lpstr>
      <vt:lpstr>Eve Fletcher, circa 1959 </vt:lpstr>
      <vt:lpstr>Anona Napoleon, 1961 </vt:lpstr>
      <vt:lpstr>Gidget and the Era of Modern Surfing</vt:lpstr>
      <vt:lpstr>PowerPoint Presentation</vt:lpstr>
      <vt:lpstr>Today</vt:lpstr>
      <vt:lpstr>PowerPoint Presentation</vt:lpstr>
      <vt:lpstr>BBC News</vt:lpstr>
    </vt:vector>
  </TitlesOfParts>
  <Company>OCVTS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of Surfing</dc:title>
  <dc:creator>ocvts</dc:creator>
  <cp:lastModifiedBy>Werner, David</cp:lastModifiedBy>
  <cp:revision>8</cp:revision>
  <dcterms:created xsi:type="dcterms:W3CDTF">2011-11-15T14:36:08Z</dcterms:created>
  <dcterms:modified xsi:type="dcterms:W3CDTF">2013-10-21T13:57:32Z</dcterms:modified>
</cp:coreProperties>
</file>